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73" r:id="rId2"/>
    <p:sldId id="270" r:id="rId3"/>
    <p:sldId id="269" r:id="rId4"/>
    <p:sldId id="276" r:id="rId5"/>
    <p:sldId id="275" r:id="rId6"/>
    <p:sldId id="278" r:id="rId7"/>
    <p:sldId id="260" r:id="rId8"/>
    <p:sldId id="280" r:id="rId9"/>
    <p:sldId id="282" r:id="rId10"/>
    <p:sldId id="281" r:id="rId11"/>
    <p:sldId id="263" r:id="rId12"/>
    <p:sldId id="283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41" autoAdjust="0"/>
  </p:normalViewPr>
  <p:slideViewPr>
    <p:cSldViewPr snapToGrid="0" snapToObjects="1">
      <p:cViewPr>
        <p:scale>
          <a:sx n="100" d="100"/>
          <a:sy n="100" d="100"/>
        </p:scale>
        <p:origin x="-1800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F91B15-C56A-C449-B676-3A556794E714}" type="doc">
      <dgm:prSet loTypeId="urn:microsoft.com/office/officeart/2005/8/layout/venn1" loCatId="" qsTypeId="urn:microsoft.com/office/officeart/2005/8/quickstyle/3D3" qsCatId="3D" csTypeId="urn:microsoft.com/office/officeart/2005/8/colors/accent2_2" csCatId="accent2" phldr="1"/>
      <dgm:spPr/>
    </dgm:pt>
    <dgm:pt modelId="{3366EBFD-763A-C947-A6B4-0EEFA23BEAFA}">
      <dgm:prSet phldrT="[Text]"/>
      <dgm:spPr/>
      <dgm:t>
        <a:bodyPr/>
        <a:lstStyle/>
        <a:p>
          <a:r>
            <a:rPr lang="en-US" dirty="0" smtClean="0">
              <a:solidFill>
                <a:srgbClr val="45472B"/>
              </a:solidFill>
            </a:rPr>
            <a:t>Environmental Sustainability</a:t>
          </a:r>
          <a:endParaRPr lang="en-US" dirty="0">
            <a:solidFill>
              <a:srgbClr val="45472B"/>
            </a:solidFill>
          </a:endParaRPr>
        </a:p>
      </dgm:t>
    </dgm:pt>
    <dgm:pt modelId="{7CE6E7D2-F0BA-0C48-A909-A6F9CA9E111A}" type="parTrans" cxnId="{2549EB89-AAD2-2E42-B969-3DAB8FCD5C83}">
      <dgm:prSet/>
      <dgm:spPr/>
      <dgm:t>
        <a:bodyPr/>
        <a:lstStyle/>
        <a:p>
          <a:endParaRPr lang="en-US"/>
        </a:p>
      </dgm:t>
    </dgm:pt>
    <dgm:pt modelId="{F3FE4213-DBD3-7445-AF5B-EF8DB210B0EE}" type="sibTrans" cxnId="{2549EB89-AAD2-2E42-B969-3DAB8FCD5C83}">
      <dgm:prSet/>
      <dgm:spPr/>
      <dgm:t>
        <a:bodyPr/>
        <a:lstStyle/>
        <a:p>
          <a:endParaRPr lang="en-US"/>
        </a:p>
      </dgm:t>
    </dgm:pt>
    <dgm:pt modelId="{174DCBBF-7923-454F-B035-C84928102A9D}">
      <dgm:prSet phldrT="[Text]"/>
      <dgm:spPr/>
      <dgm:t>
        <a:bodyPr/>
        <a:lstStyle/>
        <a:p>
          <a:r>
            <a:rPr lang="en-US" dirty="0" smtClean="0">
              <a:solidFill>
                <a:srgbClr val="45472B"/>
              </a:solidFill>
            </a:rPr>
            <a:t>World of Work</a:t>
          </a:r>
          <a:endParaRPr lang="en-US" dirty="0">
            <a:solidFill>
              <a:srgbClr val="45472B"/>
            </a:solidFill>
          </a:endParaRPr>
        </a:p>
      </dgm:t>
    </dgm:pt>
    <dgm:pt modelId="{7718875A-03D5-9942-92E7-96D9D8B3D2C7}" type="parTrans" cxnId="{6C023405-6234-D449-9D9C-D83E6E4408D6}">
      <dgm:prSet/>
      <dgm:spPr/>
      <dgm:t>
        <a:bodyPr/>
        <a:lstStyle/>
        <a:p>
          <a:endParaRPr lang="en-US"/>
        </a:p>
      </dgm:t>
    </dgm:pt>
    <dgm:pt modelId="{C5D4D879-4067-E149-8B0B-FCD92BA92F63}" type="sibTrans" cxnId="{6C023405-6234-D449-9D9C-D83E6E4408D6}">
      <dgm:prSet/>
      <dgm:spPr/>
      <dgm:t>
        <a:bodyPr/>
        <a:lstStyle/>
        <a:p>
          <a:endParaRPr lang="en-US"/>
        </a:p>
      </dgm:t>
    </dgm:pt>
    <dgm:pt modelId="{48255B23-D71F-4C4E-B0CC-D5974E65B4F6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Career Education</a:t>
          </a:r>
          <a:endParaRPr lang="en-US" dirty="0">
            <a:solidFill>
              <a:schemeClr val="bg2">
                <a:lumMod val="25000"/>
              </a:schemeClr>
            </a:solidFill>
          </a:endParaRPr>
        </a:p>
      </dgm:t>
    </dgm:pt>
    <dgm:pt modelId="{E2C76DF1-DCFB-6B41-B2A4-DB90887CE9E0}" type="parTrans" cxnId="{4DF8F3B9-0E26-1F4E-8D06-31FBF59E5B48}">
      <dgm:prSet/>
      <dgm:spPr/>
      <dgm:t>
        <a:bodyPr/>
        <a:lstStyle/>
        <a:p>
          <a:endParaRPr lang="en-US"/>
        </a:p>
      </dgm:t>
    </dgm:pt>
    <dgm:pt modelId="{F9052E7D-8983-FA4B-8B94-BFC765AE8FA5}" type="sibTrans" cxnId="{4DF8F3B9-0E26-1F4E-8D06-31FBF59E5B48}">
      <dgm:prSet/>
      <dgm:spPr/>
      <dgm:t>
        <a:bodyPr/>
        <a:lstStyle/>
        <a:p>
          <a:endParaRPr lang="en-US"/>
        </a:p>
      </dgm:t>
    </dgm:pt>
    <dgm:pt modelId="{5C4E6D6E-5490-3A43-9DF7-2DB2215BA1EC}" type="pres">
      <dgm:prSet presAssocID="{D4F91B15-C56A-C449-B676-3A556794E714}" presName="compositeShape" presStyleCnt="0">
        <dgm:presLayoutVars>
          <dgm:chMax val="7"/>
          <dgm:dir/>
          <dgm:resizeHandles val="exact"/>
        </dgm:presLayoutVars>
      </dgm:prSet>
      <dgm:spPr/>
    </dgm:pt>
    <dgm:pt modelId="{4690D864-FD86-F946-AF38-36655A35EF10}" type="pres">
      <dgm:prSet presAssocID="{3366EBFD-763A-C947-A6B4-0EEFA23BEAFA}" presName="circ1" presStyleLbl="vennNode1" presStyleIdx="0" presStyleCnt="3"/>
      <dgm:spPr/>
      <dgm:t>
        <a:bodyPr/>
        <a:lstStyle/>
        <a:p>
          <a:endParaRPr lang="en-US"/>
        </a:p>
      </dgm:t>
    </dgm:pt>
    <dgm:pt modelId="{3F2DC40B-20B4-7F4A-B938-D2321F3F6C30}" type="pres">
      <dgm:prSet presAssocID="{3366EBFD-763A-C947-A6B4-0EEFA23BEAF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26946-D2A1-6C41-AD13-7C8BEDB9DBB6}" type="pres">
      <dgm:prSet presAssocID="{174DCBBF-7923-454F-B035-C84928102A9D}" presName="circ2" presStyleLbl="vennNode1" presStyleIdx="1" presStyleCnt="3"/>
      <dgm:spPr/>
      <dgm:t>
        <a:bodyPr/>
        <a:lstStyle/>
        <a:p>
          <a:endParaRPr lang="en-US"/>
        </a:p>
      </dgm:t>
    </dgm:pt>
    <dgm:pt modelId="{A116AB60-CB58-024F-BCF9-E6FC6348F0DF}" type="pres">
      <dgm:prSet presAssocID="{174DCBBF-7923-454F-B035-C84928102A9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740AA-936C-904D-ABBE-502C84365315}" type="pres">
      <dgm:prSet presAssocID="{48255B23-D71F-4C4E-B0CC-D5974E65B4F6}" presName="circ3" presStyleLbl="vennNode1" presStyleIdx="2" presStyleCnt="3"/>
      <dgm:spPr/>
      <dgm:t>
        <a:bodyPr/>
        <a:lstStyle/>
        <a:p>
          <a:endParaRPr lang="en-US"/>
        </a:p>
      </dgm:t>
    </dgm:pt>
    <dgm:pt modelId="{A2EA3989-5A30-654F-969A-5AF4230470FE}" type="pres">
      <dgm:prSet presAssocID="{48255B23-D71F-4C4E-B0CC-D5974E65B4F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0D36B1-7B00-8846-A0E8-892A1EED3B75}" type="presOf" srcId="{48255B23-D71F-4C4E-B0CC-D5974E65B4F6}" destId="{D86740AA-936C-904D-ABBE-502C84365315}" srcOrd="0" destOrd="0" presId="urn:microsoft.com/office/officeart/2005/8/layout/venn1"/>
    <dgm:cxn modelId="{DBD4E73F-B4DB-1E44-9732-CD63B83F22EC}" type="presOf" srcId="{D4F91B15-C56A-C449-B676-3A556794E714}" destId="{5C4E6D6E-5490-3A43-9DF7-2DB2215BA1EC}" srcOrd="0" destOrd="0" presId="urn:microsoft.com/office/officeart/2005/8/layout/venn1"/>
    <dgm:cxn modelId="{93D2ABB6-132F-344E-9301-B2B1B032C286}" type="presOf" srcId="{3366EBFD-763A-C947-A6B4-0EEFA23BEAFA}" destId="{4690D864-FD86-F946-AF38-36655A35EF10}" srcOrd="0" destOrd="0" presId="urn:microsoft.com/office/officeart/2005/8/layout/venn1"/>
    <dgm:cxn modelId="{62BE0D20-7A5D-084E-AA5F-039CAEC47275}" type="presOf" srcId="{48255B23-D71F-4C4E-B0CC-D5974E65B4F6}" destId="{A2EA3989-5A30-654F-969A-5AF4230470FE}" srcOrd="1" destOrd="0" presId="urn:microsoft.com/office/officeart/2005/8/layout/venn1"/>
    <dgm:cxn modelId="{4DF8F3B9-0E26-1F4E-8D06-31FBF59E5B48}" srcId="{D4F91B15-C56A-C449-B676-3A556794E714}" destId="{48255B23-D71F-4C4E-B0CC-D5974E65B4F6}" srcOrd="2" destOrd="0" parTransId="{E2C76DF1-DCFB-6B41-B2A4-DB90887CE9E0}" sibTransId="{F9052E7D-8983-FA4B-8B94-BFC765AE8FA5}"/>
    <dgm:cxn modelId="{6C023405-6234-D449-9D9C-D83E6E4408D6}" srcId="{D4F91B15-C56A-C449-B676-3A556794E714}" destId="{174DCBBF-7923-454F-B035-C84928102A9D}" srcOrd="1" destOrd="0" parTransId="{7718875A-03D5-9942-92E7-96D9D8B3D2C7}" sibTransId="{C5D4D879-4067-E149-8B0B-FCD92BA92F63}"/>
    <dgm:cxn modelId="{677A86BB-1210-8241-BD0B-1277C60DEC44}" type="presOf" srcId="{3366EBFD-763A-C947-A6B4-0EEFA23BEAFA}" destId="{3F2DC40B-20B4-7F4A-B938-D2321F3F6C30}" srcOrd="1" destOrd="0" presId="urn:microsoft.com/office/officeart/2005/8/layout/venn1"/>
    <dgm:cxn modelId="{2549EB89-AAD2-2E42-B969-3DAB8FCD5C83}" srcId="{D4F91B15-C56A-C449-B676-3A556794E714}" destId="{3366EBFD-763A-C947-A6B4-0EEFA23BEAFA}" srcOrd="0" destOrd="0" parTransId="{7CE6E7D2-F0BA-0C48-A909-A6F9CA9E111A}" sibTransId="{F3FE4213-DBD3-7445-AF5B-EF8DB210B0EE}"/>
    <dgm:cxn modelId="{C8728959-9686-8E44-85C8-E2E5AA09EEE5}" type="presOf" srcId="{174DCBBF-7923-454F-B035-C84928102A9D}" destId="{F0926946-D2A1-6C41-AD13-7C8BEDB9DBB6}" srcOrd="0" destOrd="0" presId="urn:microsoft.com/office/officeart/2005/8/layout/venn1"/>
    <dgm:cxn modelId="{61C6BD38-EF7C-AD42-BCFB-FB03E21E19DE}" type="presOf" srcId="{174DCBBF-7923-454F-B035-C84928102A9D}" destId="{A116AB60-CB58-024F-BCF9-E6FC6348F0DF}" srcOrd="1" destOrd="0" presId="urn:microsoft.com/office/officeart/2005/8/layout/venn1"/>
    <dgm:cxn modelId="{D59F595D-E01C-A14A-9862-B35770624F13}" type="presParOf" srcId="{5C4E6D6E-5490-3A43-9DF7-2DB2215BA1EC}" destId="{4690D864-FD86-F946-AF38-36655A35EF10}" srcOrd="0" destOrd="0" presId="urn:microsoft.com/office/officeart/2005/8/layout/venn1"/>
    <dgm:cxn modelId="{D832C42E-D0B7-2844-A882-89B03B31006A}" type="presParOf" srcId="{5C4E6D6E-5490-3A43-9DF7-2DB2215BA1EC}" destId="{3F2DC40B-20B4-7F4A-B938-D2321F3F6C30}" srcOrd="1" destOrd="0" presId="urn:microsoft.com/office/officeart/2005/8/layout/venn1"/>
    <dgm:cxn modelId="{29E3D786-DD2F-BB4D-90C0-EDF2CBD76840}" type="presParOf" srcId="{5C4E6D6E-5490-3A43-9DF7-2DB2215BA1EC}" destId="{F0926946-D2A1-6C41-AD13-7C8BEDB9DBB6}" srcOrd="2" destOrd="0" presId="urn:microsoft.com/office/officeart/2005/8/layout/venn1"/>
    <dgm:cxn modelId="{F53FB40A-B97E-9341-BF5F-BD41F1B1EAAB}" type="presParOf" srcId="{5C4E6D6E-5490-3A43-9DF7-2DB2215BA1EC}" destId="{A116AB60-CB58-024F-BCF9-E6FC6348F0DF}" srcOrd="3" destOrd="0" presId="urn:microsoft.com/office/officeart/2005/8/layout/venn1"/>
    <dgm:cxn modelId="{BCC0F333-7F95-BF48-B9C4-48D1BD64F4A7}" type="presParOf" srcId="{5C4E6D6E-5490-3A43-9DF7-2DB2215BA1EC}" destId="{D86740AA-936C-904D-ABBE-502C84365315}" srcOrd="4" destOrd="0" presId="urn:microsoft.com/office/officeart/2005/8/layout/venn1"/>
    <dgm:cxn modelId="{93888562-6CF1-DA49-BA98-10E1AF772E09}" type="presParOf" srcId="{5C4E6D6E-5490-3A43-9DF7-2DB2215BA1EC}" destId="{A2EA3989-5A30-654F-969A-5AF4230470F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C7FEE8-8793-2447-BDB6-292ACCE74E1F}" type="doc">
      <dgm:prSet loTypeId="urn:microsoft.com/office/officeart/2005/8/layout/equation1" loCatId="" qsTypeId="urn:microsoft.com/office/officeart/2005/8/quickstyle/3D6" qsCatId="3D" csTypeId="urn:microsoft.com/office/officeart/2005/8/colors/colorful3" csCatId="colorful" phldr="1"/>
      <dgm:spPr/>
    </dgm:pt>
    <dgm:pt modelId="{4164B0F4-56E7-D14C-B890-585C39B38DE3}">
      <dgm:prSet phldrT="[Text]" custT="1"/>
      <dgm:spPr/>
      <dgm:t>
        <a:bodyPr/>
        <a:lstStyle/>
        <a:p>
          <a:r>
            <a:rPr lang="en-US" sz="2000" b="1" dirty="0" smtClean="0"/>
            <a:t>Tools</a:t>
          </a:r>
          <a:endParaRPr lang="en-US" sz="2000" b="1" dirty="0"/>
        </a:p>
      </dgm:t>
    </dgm:pt>
    <dgm:pt modelId="{CBF6096F-E4A5-4340-A1CA-D65ACBF72264}" type="parTrans" cxnId="{3D00ED04-9978-5141-9764-435E63B3CA70}">
      <dgm:prSet/>
      <dgm:spPr/>
      <dgm:t>
        <a:bodyPr/>
        <a:lstStyle/>
        <a:p>
          <a:endParaRPr lang="en-US"/>
        </a:p>
      </dgm:t>
    </dgm:pt>
    <dgm:pt modelId="{ACD8EEC0-4556-5241-8B97-3231EDBEB733}" type="sibTrans" cxnId="{3D00ED04-9978-5141-9764-435E63B3CA70}">
      <dgm:prSet/>
      <dgm:spPr/>
      <dgm:t>
        <a:bodyPr/>
        <a:lstStyle/>
        <a:p>
          <a:endParaRPr lang="en-US"/>
        </a:p>
      </dgm:t>
    </dgm:pt>
    <dgm:pt modelId="{2E6F4293-560F-8B43-A9E0-0EDA250AEFC2}">
      <dgm:prSet phldrT="[Text]" custT="1"/>
      <dgm:spPr/>
      <dgm:t>
        <a:bodyPr/>
        <a:lstStyle/>
        <a:p>
          <a:r>
            <a:rPr lang="en-US" sz="2000" b="1" dirty="0" smtClean="0"/>
            <a:t>Info</a:t>
          </a:r>
          <a:endParaRPr lang="en-US" sz="2000" b="1" dirty="0"/>
        </a:p>
      </dgm:t>
    </dgm:pt>
    <dgm:pt modelId="{AC6FB99E-F56A-6242-A927-BC6A0494F656}" type="parTrans" cxnId="{FBF10FB2-3EF3-6E40-8369-19E36AE5CEFE}">
      <dgm:prSet/>
      <dgm:spPr/>
      <dgm:t>
        <a:bodyPr/>
        <a:lstStyle/>
        <a:p>
          <a:endParaRPr lang="en-US"/>
        </a:p>
      </dgm:t>
    </dgm:pt>
    <dgm:pt modelId="{85A48870-61FA-0040-813B-FFBDDC79B1DB}" type="sibTrans" cxnId="{FBF10FB2-3EF3-6E40-8369-19E36AE5CEFE}">
      <dgm:prSet/>
      <dgm:spPr/>
      <dgm:t>
        <a:bodyPr/>
        <a:lstStyle/>
        <a:p>
          <a:endParaRPr lang="en-US"/>
        </a:p>
      </dgm:t>
    </dgm:pt>
    <dgm:pt modelId="{1FCA4A75-C3AC-7C45-A0DB-A2622FF0370D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Choice</a:t>
          </a:r>
          <a:endParaRPr lang="en-US" b="1" dirty="0">
            <a:solidFill>
              <a:schemeClr val="accent1">
                <a:lumMod val="75000"/>
              </a:schemeClr>
            </a:solidFill>
          </a:endParaRPr>
        </a:p>
      </dgm:t>
    </dgm:pt>
    <dgm:pt modelId="{3ECE41C1-CAA2-B647-B35C-51C8C86454D3}" type="parTrans" cxnId="{A0D5FCBF-EF6F-7C44-B198-FCD3143CE92E}">
      <dgm:prSet/>
      <dgm:spPr/>
      <dgm:t>
        <a:bodyPr/>
        <a:lstStyle/>
        <a:p>
          <a:endParaRPr lang="en-US"/>
        </a:p>
      </dgm:t>
    </dgm:pt>
    <dgm:pt modelId="{D8DCE972-2393-3E4A-B7D9-C231177EFEE2}" type="sibTrans" cxnId="{A0D5FCBF-EF6F-7C44-B198-FCD3143CE92E}">
      <dgm:prSet/>
      <dgm:spPr/>
      <dgm:t>
        <a:bodyPr/>
        <a:lstStyle/>
        <a:p>
          <a:endParaRPr lang="en-US"/>
        </a:p>
      </dgm:t>
    </dgm:pt>
    <dgm:pt modelId="{DABCF12D-B7BC-7945-98C6-1DED1F939C00}">
      <dgm:prSet custT="1"/>
      <dgm:spPr/>
      <dgm:t>
        <a:bodyPr/>
        <a:lstStyle/>
        <a:p>
          <a:r>
            <a:rPr lang="en-US" sz="2000" b="1" dirty="0" smtClean="0"/>
            <a:t>People</a:t>
          </a:r>
          <a:endParaRPr lang="en-US" sz="2000" b="1" dirty="0"/>
        </a:p>
      </dgm:t>
    </dgm:pt>
    <dgm:pt modelId="{74514580-4D80-5B4C-A26F-F78B23FC4184}" type="parTrans" cxnId="{EDFE9282-DAC1-7646-9EC5-36F1F06BC976}">
      <dgm:prSet/>
      <dgm:spPr/>
      <dgm:t>
        <a:bodyPr/>
        <a:lstStyle/>
        <a:p>
          <a:endParaRPr lang="en-US"/>
        </a:p>
      </dgm:t>
    </dgm:pt>
    <dgm:pt modelId="{EED493A7-030E-224A-B27D-ED9C5C5E3000}" type="sibTrans" cxnId="{EDFE9282-DAC1-7646-9EC5-36F1F06BC976}">
      <dgm:prSet/>
      <dgm:spPr/>
      <dgm:t>
        <a:bodyPr/>
        <a:lstStyle/>
        <a:p>
          <a:endParaRPr lang="en-US"/>
        </a:p>
      </dgm:t>
    </dgm:pt>
    <dgm:pt modelId="{31EDE8AC-016F-824C-A2E2-E666B9D3D5F3}" type="pres">
      <dgm:prSet presAssocID="{72C7FEE8-8793-2447-BDB6-292ACCE74E1F}" presName="linearFlow" presStyleCnt="0">
        <dgm:presLayoutVars>
          <dgm:dir/>
          <dgm:resizeHandles val="exact"/>
        </dgm:presLayoutVars>
      </dgm:prSet>
      <dgm:spPr/>
    </dgm:pt>
    <dgm:pt modelId="{FF8565D0-DC33-DA42-B7CF-7C6BBB8E714F}" type="pres">
      <dgm:prSet presAssocID="{4164B0F4-56E7-D14C-B890-585C39B38DE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2467D-1D2B-8041-92D1-87E13647287D}" type="pres">
      <dgm:prSet presAssocID="{ACD8EEC0-4556-5241-8B97-3231EDBEB733}" presName="spacerL" presStyleCnt="0"/>
      <dgm:spPr/>
    </dgm:pt>
    <dgm:pt modelId="{6C5BB4AA-7F53-694E-8169-935C4FB9C7B2}" type="pres">
      <dgm:prSet presAssocID="{ACD8EEC0-4556-5241-8B97-3231EDBEB73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B89E4C2-76A5-5C4C-B1F1-AC7B10E2E5A3}" type="pres">
      <dgm:prSet presAssocID="{ACD8EEC0-4556-5241-8B97-3231EDBEB733}" presName="spacerR" presStyleCnt="0"/>
      <dgm:spPr/>
    </dgm:pt>
    <dgm:pt modelId="{7141B630-C1CE-0B49-B1D3-53B010013E4E}" type="pres">
      <dgm:prSet presAssocID="{2E6F4293-560F-8B43-A9E0-0EDA250AEFC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A0153-ED46-064B-BA44-39823D2B18D9}" type="pres">
      <dgm:prSet presAssocID="{85A48870-61FA-0040-813B-FFBDDC79B1DB}" presName="spacerL" presStyleCnt="0"/>
      <dgm:spPr/>
    </dgm:pt>
    <dgm:pt modelId="{06C29F2C-7F9C-D94D-AE6B-56B76CE0A86D}" type="pres">
      <dgm:prSet presAssocID="{85A48870-61FA-0040-813B-FFBDDC79B1D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A6497CC-170C-0243-BEC3-22E4437BFF80}" type="pres">
      <dgm:prSet presAssocID="{85A48870-61FA-0040-813B-FFBDDC79B1DB}" presName="spacerR" presStyleCnt="0"/>
      <dgm:spPr/>
    </dgm:pt>
    <dgm:pt modelId="{DA272D56-805D-CA4C-BAAB-15AA1C202E0E}" type="pres">
      <dgm:prSet presAssocID="{DABCF12D-B7BC-7945-98C6-1DED1F939C0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2E23E-1CEF-D746-ABCB-0D87C69FE7D0}" type="pres">
      <dgm:prSet presAssocID="{EED493A7-030E-224A-B27D-ED9C5C5E3000}" presName="spacerL" presStyleCnt="0"/>
      <dgm:spPr/>
    </dgm:pt>
    <dgm:pt modelId="{27C73E9E-C01F-8441-AE2B-2A1D89A5E0CB}" type="pres">
      <dgm:prSet presAssocID="{EED493A7-030E-224A-B27D-ED9C5C5E300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C1542A2-7969-0D4F-8945-AF20CDDAA354}" type="pres">
      <dgm:prSet presAssocID="{EED493A7-030E-224A-B27D-ED9C5C5E3000}" presName="spacerR" presStyleCnt="0"/>
      <dgm:spPr/>
    </dgm:pt>
    <dgm:pt modelId="{EEE59C8F-6FD0-DA4F-8E4A-C6B030224404}" type="pres">
      <dgm:prSet presAssocID="{1FCA4A75-C3AC-7C45-A0DB-A2622FF0370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F10FB2-3EF3-6E40-8369-19E36AE5CEFE}" srcId="{72C7FEE8-8793-2447-BDB6-292ACCE74E1F}" destId="{2E6F4293-560F-8B43-A9E0-0EDA250AEFC2}" srcOrd="1" destOrd="0" parTransId="{AC6FB99E-F56A-6242-A927-BC6A0494F656}" sibTransId="{85A48870-61FA-0040-813B-FFBDDC79B1DB}"/>
    <dgm:cxn modelId="{1394468D-9424-0944-8684-07316260DC8F}" type="presOf" srcId="{1FCA4A75-C3AC-7C45-A0DB-A2622FF0370D}" destId="{EEE59C8F-6FD0-DA4F-8E4A-C6B030224404}" srcOrd="0" destOrd="0" presId="urn:microsoft.com/office/officeart/2005/8/layout/equation1"/>
    <dgm:cxn modelId="{7CA95AFA-05C0-3045-BDFE-81E5AE4A58B4}" type="presOf" srcId="{72C7FEE8-8793-2447-BDB6-292ACCE74E1F}" destId="{31EDE8AC-016F-824C-A2E2-E666B9D3D5F3}" srcOrd="0" destOrd="0" presId="urn:microsoft.com/office/officeart/2005/8/layout/equation1"/>
    <dgm:cxn modelId="{61DC6DAA-FE2D-5D4E-86F2-54CB7EF8D7F9}" type="presOf" srcId="{ACD8EEC0-4556-5241-8B97-3231EDBEB733}" destId="{6C5BB4AA-7F53-694E-8169-935C4FB9C7B2}" srcOrd="0" destOrd="0" presId="urn:microsoft.com/office/officeart/2005/8/layout/equation1"/>
    <dgm:cxn modelId="{F33BFAA4-F5ED-884A-8F2A-BA9D3E4CE32E}" type="presOf" srcId="{DABCF12D-B7BC-7945-98C6-1DED1F939C00}" destId="{DA272D56-805D-CA4C-BAAB-15AA1C202E0E}" srcOrd="0" destOrd="0" presId="urn:microsoft.com/office/officeart/2005/8/layout/equation1"/>
    <dgm:cxn modelId="{0D272DEA-51B7-754B-A82C-7146384A0611}" type="presOf" srcId="{4164B0F4-56E7-D14C-B890-585C39B38DE3}" destId="{FF8565D0-DC33-DA42-B7CF-7C6BBB8E714F}" srcOrd="0" destOrd="0" presId="urn:microsoft.com/office/officeart/2005/8/layout/equation1"/>
    <dgm:cxn modelId="{5415BEB2-703A-CF48-B060-D9046D18205A}" type="presOf" srcId="{EED493A7-030E-224A-B27D-ED9C5C5E3000}" destId="{27C73E9E-C01F-8441-AE2B-2A1D89A5E0CB}" srcOrd="0" destOrd="0" presId="urn:microsoft.com/office/officeart/2005/8/layout/equation1"/>
    <dgm:cxn modelId="{3D00ED04-9978-5141-9764-435E63B3CA70}" srcId="{72C7FEE8-8793-2447-BDB6-292ACCE74E1F}" destId="{4164B0F4-56E7-D14C-B890-585C39B38DE3}" srcOrd="0" destOrd="0" parTransId="{CBF6096F-E4A5-4340-A1CA-D65ACBF72264}" sibTransId="{ACD8EEC0-4556-5241-8B97-3231EDBEB733}"/>
    <dgm:cxn modelId="{A0D5FCBF-EF6F-7C44-B198-FCD3143CE92E}" srcId="{72C7FEE8-8793-2447-BDB6-292ACCE74E1F}" destId="{1FCA4A75-C3AC-7C45-A0DB-A2622FF0370D}" srcOrd="3" destOrd="0" parTransId="{3ECE41C1-CAA2-B647-B35C-51C8C86454D3}" sibTransId="{D8DCE972-2393-3E4A-B7D9-C231177EFEE2}"/>
    <dgm:cxn modelId="{EDFE9282-DAC1-7646-9EC5-36F1F06BC976}" srcId="{72C7FEE8-8793-2447-BDB6-292ACCE74E1F}" destId="{DABCF12D-B7BC-7945-98C6-1DED1F939C00}" srcOrd="2" destOrd="0" parTransId="{74514580-4D80-5B4C-A26F-F78B23FC4184}" sibTransId="{EED493A7-030E-224A-B27D-ED9C5C5E3000}"/>
    <dgm:cxn modelId="{7BA789C2-DC32-7C44-B893-E77BE8987FC6}" type="presOf" srcId="{85A48870-61FA-0040-813B-FFBDDC79B1DB}" destId="{06C29F2C-7F9C-D94D-AE6B-56B76CE0A86D}" srcOrd="0" destOrd="0" presId="urn:microsoft.com/office/officeart/2005/8/layout/equation1"/>
    <dgm:cxn modelId="{6C9A69EF-692B-9143-939E-F7D31762218A}" type="presOf" srcId="{2E6F4293-560F-8B43-A9E0-0EDA250AEFC2}" destId="{7141B630-C1CE-0B49-B1D3-53B010013E4E}" srcOrd="0" destOrd="0" presId="urn:microsoft.com/office/officeart/2005/8/layout/equation1"/>
    <dgm:cxn modelId="{D1F52C68-D212-B04D-88E5-4A907DA51CAD}" type="presParOf" srcId="{31EDE8AC-016F-824C-A2E2-E666B9D3D5F3}" destId="{FF8565D0-DC33-DA42-B7CF-7C6BBB8E714F}" srcOrd="0" destOrd="0" presId="urn:microsoft.com/office/officeart/2005/8/layout/equation1"/>
    <dgm:cxn modelId="{8FBC6AE0-AA5C-1A47-82E2-EEE5AB875D30}" type="presParOf" srcId="{31EDE8AC-016F-824C-A2E2-E666B9D3D5F3}" destId="{9242467D-1D2B-8041-92D1-87E13647287D}" srcOrd="1" destOrd="0" presId="urn:microsoft.com/office/officeart/2005/8/layout/equation1"/>
    <dgm:cxn modelId="{31FD4307-296C-474A-B6B2-D1EA7C94322C}" type="presParOf" srcId="{31EDE8AC-016F-824C-A2E2-E666B9D3D5F3}" destId="{6C5BB4AA-7F53-694E-8169-935C4FB9C7B2}" srcOrd="2" destOrd="0" presId="urn:microsoft.com/office/officeart/2005/8/layout/equation1"/>
    <dgm:cxn modelId="{FD1CC26A-C36F-C84E-A1E1-EBBF72D2D2C2}" type="presParOf" srcId="{31EDE8AC-016F-824C-A2E2-E666B9D3D5F3}" destId="{FB89E4C2-76A5-5C4C-B1F1-AC7B10E2E5A3}" srcOrd="3" destOrd="0" presId="urn:microsoft.com/office/officeart/2005/8/layout/equation1"/>
    <dgm:cxn modelId="{91755FA2-03EB-9046-A239-45409D42B6AA}" type="presParOf" srcId="{31EDE8AC-016F-824C-A2E2-E666B9D3D5F3}" destId="{7141B630-C1CE-0B49-B1D3-53B010013E4E}" srcOrd="4" destOrd="0" presId="urn:microsoft.com/office/officeart/2005/8/layout/equation1"/>
    <dgm:cxn modelId="{C56D5306-A1FA-8148-9264-6B7007E42EA1}" type="presParOf" srcId="{31EDE8AC-016F-824C-A2E2-E666B9D3D5F3}" destId="{2A3A0153-ED46-064B-BA44-39823D2B18D9}" srcOrd="5" destOrd="0" presId="urn:microsoft.com/office/officeart/2005/8/layout/equation1"/>
    <dgm:cxn modelId="{3124B489-E3B3-1144-A92C-2238C7D0D26F}" type="presParOf" srcId="{31EDE8AC-016F-824C-A2E2-E666B9D3D5F3}" destId="{06C29F2C-7F9C-D94D-AE6B-56B76CE0A86D}" srcOrd="6" destOrd="0" presId="urn:microsoft.com/office/officeart/2005/8/layout/equation1"/>
    <dgm:cxn modelId="{A0C5CC2C-FEC6-8F4A-94F5-11D5F8AFA230}" type="presParOf" srcId="{31EDE8AC-016F-824C-A2E2-E666B9D3D5F3}" destId="{BA6497CC-170C-0243-BEC3-22E4437BFF80}" srcOrd="7" destOrd="0" presId="urn:microsoft.com/office/officeart/2005/8/layout/equation1"/>
    <dgm:cxn modelId="{8320B674-FF07-3C46-9959-98A5283968E0}" type="presParOf" srcId="{31EDE8AC-016F-824C-A2E2-E666B9D3D5F3}" destId="{DA272D56-805D-CA4C-BAAB-15AA1C202E0E}" srcOrd="8" destOrd="0" presId="urn:microsoft.com/office/officeart/2005/8/layout/equation1"/>
    <dgm:cxn modelId="{EE054FF6-92D0-DB4B-A937-A548D7DEBBF6}" type="presParOf" srcId="{31EDE8AC-016F-824C-A2E2-E666B9D3D5F3}" destId="{0A32E23E-1CEF-D746-ABCB-0D87C69FE7D0}" srcOrd="9" destOrd="0" presId="urn:microsoft.com/office/officeart/2005/8/layout/equation1"/>
    <dgm:cxn modelId="{EB7B43C6-208C-6E47-A1D7-5C71DC18C68E}" type="presParOf" srcId="{31EDE8AC-016F-824C-A2E2-E666B9D3D5F3}" destId="{27C73E9E-C01F-8441-AE2B-2A1D89A5E0CB}" srcOrd="10" destOrd="0" presId="urn:microsoft.com/office/officeart/2005/8/layout/equation1"/>
    <dgm:cxn modelId="{9AB3E0DE-EBD5-EB4F-AEBB-92A58048668C}" type="presParOf" srcId="{31EDE8AC-016F-824C-A2E2-E666B9D3D5F3}" destId="{BC1542A2-7969-0D4F-8945-AF20CDDAA354}" srcOrd="11" destOrd="0" presId="urn:microsoft.com/office/officeart/2005/8/layout/equation1"/>
    <dgm:cxn modelId="{956F5904-D572-6044-B8D1-ED6EEAF0F12A}" type="presParOf" srcId="{31EDE8AC-016F-824C-A2E2-E666B9D3D5F3}" destId="{EEE59C8F-6FD0-DA4F-8E4A-C6B030224404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F91B15-C56A-C449-B676-3A556794E714}" type="doc">
      <dgm:prSet loTypeId="urn:microsoft.com/office/officeart/2005/8/layout/venn1" loCatId="" qsTypeId="urn:microsoft.com/office/officeart/2005/8/quickstyle/3D3" qsCatId="3D" csTypeId="urn:microsoft.com/office/officeart/2005/8/colors/accent2_2" csCatId="accent2" phldr="1"/>
      <dgm:spPr/>
    </dgm:pt>
    <dgm:pt modelId="{3366EBFD-763A-C947-A6B4-0EEFA23BEAFA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60000"/>
                  <a:lumOff val="40000"/>
                </a:schemeClr>
              </a:solidFill>
            </a:rPr>
            <a:t>Environmental Sustainability</a:t>
          </a:r>
        </a:p>
        <a:p>
          <a:r>
            <a:rPr lang="en-US" dirty="0" smtClean="0"/>
            <a:t>10 Challenges</a:t>
          </a:r>
          <a:endParaRPr lang="en-US" dirty="0"/>
        </a:p>
      </dgm:t>
    </dgm:pt>
    <dgm:pt modelId="{7CE6E7D2-F0BA-0C48-A909-A6F9CA9E111A}" type="parTrans" cxnId="{2549EB89-AAD2-2E42-B969-3DAB8FCD5C83}">
      <dgm:prSet/>
      <dgm:spPr/>
      <dgm:t>
        <a:bodyPr/>
        <a:lstStyle/>
        <a:p>
          <a:endParaRPr lang="en-US"/>
        </a:p>
      </dgm:t>
    </dgm:pt>
    <dgm:pt modelId="{F3FE4213-DBD3-7445-AF5B-EF8DB210B0EE}" type="sibTrans" cxnId="{2549EB89-AAD2-2E42-B969-3DAB8FCD5C83}">
      <dgm:prSet/>
      <dgm:spPr/>
      <dgm:t>
        <a:bodyPr/>
        <a:lstStyle/>
        <a:p>
          <a:endParaRPr lang="en-US"/>
        </a:p>
      </dgm:t>
    </dgm:pt>
    <dgm:pt modelId="{174DCBBF-7923-454F-B035-C84928102A9D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60000"/>
                  <a:lumOff val="40000"/>
                </a:schemeClr>
              </a:solidFill>
            </a:rPr>
            <a:t>World of Work</a:t>
          </a:r>
        </a:p>
        <a:p>
          <a:r>
            <a:rPr lang="en-US" dirty="0" smtClean="0"/>
            <a:t>Gurus</a:t>
          </a:r>
        </a:p>
        <a:p>
          <a:r>
            <a:rPr lang="en-US" dirty="0" err="1" smtClean="0"/>
            <a:t>Changemakers</a:t>
          </a:r>
          <a:endParaRPr lang="en-US" dirty="0"/>
        </a:p>
      </dgm:t>
    </dgm:pt>
    <dgm:pt modelId="{7718875A-03D5-9942-92E7-96D9D8B3D2C7}" type="parTrans" cxnId="{6C023405-6234-D449-9D9C-D83E6E4408D6}">
      <dgm:prSet/>
      <dgm:spPr/>
      <dgm:t>
        <a:bodyPr/>
        <a:lstStyle/>
        <a:p>
          <a:endParaRPr lang="en-US"/>
        </a:p>
      </dgm:t>
    </dgm:pt>
    <dgm:pt modelId="{C5D4D879-4067-E149-8B0B-FCD92BA92F63}" type="sibTrans" cxnId="{6C023405-6234-D449-9D9C-D83E6E4408D6}">
      <dgm:prSet/>
      <dgm:spPr/>
      <dgm:t>
        <a:bodyPr/>
        <a:lstStyle/>
        <a:p>
          <a:endParaRPr lang="en-US"/>
        </a:p>
      </dgm:t>
    </dgm:pt>
    <dgm:pt modelId="{48255B23-D71F-4C4E-B0CC-D5974E65B4F6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60000"/>
                  <a:lumOff val="40000"/>
                </a:schemeClr>
              </a:solidFill>
            </a:rPr>
            <a:t>Career Education</a:t>
          </a:r>
        </a:p>
        <a:p>
          <a:r>
            <a:rPr lang="en-US" dirty="0" smtClean="0"/>
            <a:t>Career Coaches</a:t>
          </a:r>
          <a:endParaRPr lang="en-US" dirty="0"/>
        </a:p>
      </dgm:t>
    </dgm:pt>
    <dgm:pt modelId="{E2C76DF1-DCFB-6B41-B2A4-DB90887CE9E0}" type="parTrans" cxnId="{4DF8F3B9-0E26-1F4E-8D06-31FBF59E5B48}">
      <dgm:prSet/>
      <dgm:spPr/>
      <dgm:t>
        <a:bodyPr/>
        <a:lstStyle/>
        <a:p>
          <a:endParaRPr lang="en-US"/>
        </a:p>
      </dgm:t>
    </dgm:pt>
    <dgm:pt modelId="{F9052E7D-8983-FA4B-8B94-BFC765AE8FA5}" type="sibTrans" cxnId="{4DF8F3B9-0E26-1F4E-8D06-31FBF59E5B48}">
      <dgm:prSet/>
      <dgm:spPr/>
      <dgm:t>
        <a:bodyPr/>
        <a:lstStyle/>
        <a:p>
          <a:endParaRPr lang="en-US"/>
        </a:p>
      </dgm:t>
    </dgm:pt>
    <dgm:pt modelId="{5C4E6D6E-5490-3A43-9DF7-2DB2215BA1EC}" type="pres">
      <dgm:prSet presAssocID="{D4F91B15-C56A-C449-B676-3A556794E714}" presName="compositeShape" presStyleCnt="0">
        <dgm:presLayoutVars>
          <dgm:chMax val="7"/>
          <dgm:dir/>
          <dgm:resizeHandles val="exact"/>
        </dgm:presLayoutVars>
      </dgm:prSet>
      <dgm:spPr/>
    </dgm:pt>
    <dgm:pt modelId="{4690D864-FD86-F946-AF38-36655A35EF10}" type="pres">
      <dgm:prSet presAssocID="{3366EBFD-763A-C947-A6B4-0EEFA23BEAFA}" presName="circ1" presStyleLbl="vennNode1" presStyleIdx="0" presStyleCnt="3"/>
      <dgm:spPr/>
      <dgm:t>
        <a:bodyPr/>
        <a:lstStyle/>
        <a:p>
          <a:endParaRPr lang="en-US"/>
        </a:p>
      </dgm:t>
    </dgm:pt>
    <dgm:pt modelId="{3F2DC40B-20B4-7F4A-B938-D2321F3F6C30}" type="pres">
      <dgm:prSet presAssocID="{3366EBFD-763A-C947-A6B4-0EEFA23BEAF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26946-D2A1-6C41-AD13-7C8BEDB9DBB6}" type="pres">
      <dgm:prSet presAssocID="{174DCBBF-7923-454F-B035-C84928102A9D}" presName="circ2" presStyleLbl="vennNode1" presStyleIdx="1" presStyleCnt="3"/>
      <dgm:spPr/>
      <dgm:t>
        <a:bodyPr/>
        <a:lstStyle/>
        <a:p>
          <a:endParaRPr lang="en-US"/>
        </a:p>
      </dgm:t>
    </dgm:pt>
    <dgm:pt modelId="{A116AB60-CB58-024F-BCF9-E6FC6348F0DF}" type="pres">
      <dgm:prSet presAssocID="{174DCBBF-7923-454F-B035-C84928102A9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740AA-936C-904D-ABBE-502C84365315}" type="pres">
      <dgm:prSet presAssocID="{48255B23-D71F-4C4E-B0CC-D5974E65B4F6}" presName="circ3" presStyleLbl="vennNode1" presStyleIdx="2" presStyleCnt="3"/>
      <dgm:spPr/>
      <dgm:t>
        <a:bodyPr/>
        <a:lstStyle/>
        <a:p>
          <a:endParaRPr lang="en-US"/>
        </a:p>
      </dgm:t>
    </dgm:pt>
    <dgm:pt modelId="{A2EA3989-5A30-654F-969A-5AF4230470FE}" type="pres">
      <dgm:prSet presAssocID="{48255B23-D71F-4C4E-B0CC-D5974E65B4F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583599-F7A0-2D4B-8BBB-D8D54102B90B}" type="presOf" srcId="{48255B23-D71F-4C4E-B0CC-D5974E65B4F6}" destId="{A2EA3989-5A30-654F-969A-5AF4230470FE}" srcOrd="1" destOrd="0" presId="urn:microsoft.com/office/officeart/2005/8/layout/venn1"/>
    <dgm:cxn modelId="{C91AEEAF-5C46-4E42-B2CB-806A7B492262}" type="presOf" srcId="{174DCBBF-7923-454F-B035-C84928102A9D}" destId="{A116AB60-CB58-024F-BCF9-E6FC6348F0DF}" srcOrd="1" destOrd="0" presId="urn:microsoft.com/office/officeart/2005/8/layout/venn1"/>
    <dgm:cxn modelId="{2549EB89-AAD2-2E42-B969-3DAB8FCD5C83}" srcId="{D4F91B15-C56A-C449-B676-3A556794E714}" destId="{3366EBFD-763A-C947-A6B4-0EEFA23BEAFA}" srcOrd="0" destOrd="0" parTransId="{7CE6E7D2-F0BA-0C48-A909-A6F9CA9E111A}" sibTransId="{F3FE4213-DBD3-7445-AF5B-EF8DB210B0EE}"/>
    <dgm:cxn modelId="{BF3EEA2C-27D8-334F-A6F0-5762D2FFFC52}" type="presOf" srcId="{3366EBFD-763A-C947-A6B4-0EEFA23BEAFA}" destId="{3F2DC40B-20B4-7F4A-B938-D2321F3F6C30}" srcOrd="1" destOrd="0" presId="urn:microsoft.com/office/officeart/2005/8/layout/venn1"/>
    <dgm:cxn modelId="{6A1F0EFD-0389-C44C-9739-01A5D4D930B1}" type="presOf" srcId="{174DCBBF-7923-454F-B035-C84928102A9D}" destId="{F0926946-D2A1-6C41-AD13-7C8BEDB9DBB6}" srcOrd="0" destOrd="0" presId="urn:microsoft.com/office/officeart/2005/8/layout/venn1"/>
    <dgm:cxn modelId="{9B3DB401-B2F0-C646-A720-7C943FA24435}" type="presOf" srcId="{D4F91B15-C56A-C449-B676-3A556794E714}" destId="{5C4E6D6E-5490-3A43-9DF7-2DB2215BA1EC}" srcOrd="0" destOrd="0" presId="urn:microsoft.com/office/officeart/2005/8/layout/venn1"/>
    <dgm:cxn modelId="{3BA2F29E-2156-E84A-A585-55F42F5B3A9E}" type="presOf" srcId="{3366EBFD-763A-C947-A6B4-0EEFA23BEAFA}" destId="{4690D864-FD86-F946-AF38-36655A35EF10}" srcOrd="0" destOrd="0" presId="urn:microsoft.com/office/officeart/2005/8/layout/venn1"/>
    <dgm:cxn modelId="{4DF8F3B9-0E26-1F4E-8D06-31FBF59E5B48}" srcId="{D4F91B15-C56A-C449-B676-3A556794E714}" destId="{48255B23-D71F-4C4E-B0CC-D5974E65B4F6}" srcOrd="2" destOrd="0" parTransId="{E2C76DF1-DCFB-6B41-B2A4-DB90887CE9E0}" sibTransId="{F9052E7D-8983-FA4B-8B94-BFC765AE8FA5}"/>
    <dgm:cxn modelId="{EE94535C-D068-4248-8F44-0585E60E3096}" type="presOf" srcId="{48255B23-D71F-4C4E-B0CC-D5974E65B4F6}" destId="{D86740AA-936C-904D-ABBE-502C84365315}" srcOrd="0" destOrd="0" presId="urn:microsoft.com/office/officeart/2005/8/layout/venn1"/>
    <dgm:cxn modelId="{6C023405-6234-D449-9D9C-D83E6E4408D6}" srcId="{D4F91B15-C56A-C449-B676-3A556794E714}" destId="{174DCBBF-7923-454F-B035-C84928102A9D}" srcOrd="1" destOrd="0" parTransId="{7718875A-03D5-9942-92E7-96D9D8B3D2C7}" sibTransId="{C5D4D879-4067-E149-8B0B-FCD92BA92F63}"/>
    <dgm:cxn modelId="{DF654E55-448A-B34F-BE28-E053A655A9F5}" type="presParOf" srcId="{5C4E6D6E-5490-3A43-9DF7-2DB2215BA1EC}" destId="{4690D864-FD86-F946-AF38-36655A35EF10}" srcOrd="0" destOrd="0" presId="urn:microsoft.com/office/officeart/2005/8/layout/venn1"/>
    <dgm:cxn modelId="{2B35CC38-9E3D-2647-86BD-7F098EE41FF4}" type="presParOf" srcId="{5C4E6D6E-5490-3A43-9DF7-2DB2215BA1EC}" destId="{3F2DC40B-20B4-7F4A-B938-D2321F3F6C30}" srcOrd="1" destOrd="0" presId="urn:microsoft.com/office/officeart/2005/8/layout/venn1"/>
    <dgm:cxn modelId="{3C9FB63A-6454-454B-9F58-36F8E993153C}" type="presParOf" srcId="{5C4E6D6E-5490-3A43-9DF7-2DB2215BA1EC}" destId="{F0926946-D2A1-6C41-AD13-7C8BEDB9DBB6}" srcOrd="2" destOrd="0" presId="urn:microsoft.com/office/officeart/2005/8/layout/venn1"/>
    <dgm:cxn modelId="{D3F57B33-4477-D84C-81B4-BD057DAB2EEE}" type="presParOf" srcId="{5C4E6D6E-5490-3A43-9DF7-2DB2215BA1EC}" destId="{A116AB60-CB58-024F-BCF9-E6FC6348F0DF}" srcOrd="3" destOrd="0" presId="urn:microsoft.com/office/officeart/2005/8/layout/venn1"/>
    <dgm:cxn modelId="{3E792580-9835-DC4C-AA26-406356EE3BB3}" type="presParOf" srcId="{5C4E6D6E-5490-3A43-9DF7-2DB2215BA1EC}" destId="{D86740AA-936C-904D-ABBE-502C84365315}" srcOrd="4" destOrd="0" presId="urn:microsoft.com/office/officeart/2005/8/layout/venn1"/>
    <dgm:cxn modelId="{9239FE7D-929C-0C42-9733-FC7474E31FAA}" type="presParOf" srcId="{5C4E6D6E-5490-3A43-9DF7-2DB2215BA1EC}" destId="{A2EA3989-5A30-654F-969A-5AF4230470F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0D864-FD86-F946-AF38-36655A35EF10}">
      <dsp:nvSpPr>
        <dsp:cNvPr id="0" name=""/>
        <dsp:cNvSpPr/>
      </dsp:nvSpPr>
      <dsp:spPr>
        <a:xfrm>
          <a:off x="2936613" y="58883"/>
          <a:ext cx="2826398" cy="282639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45472B"/>
              </a:solidFill>
            </a:rPr>
            <a:t>Environmental Sustainability</a:t>
          </a:r>
          <a:endParaRPr lang="en-US" sz="2400" kern="1200" dirty="0">
            <a:solidFill>
              <a:srgbClr val="45472B"/>
            </a:solidFill>
          </a:endParaRPr>
        </a:p>
      </dsp:txBody>
      <dsp:txXfrm>
        <a:off x="3313466" y="553503"/>
        <a:ext cx="2072692" cy="1271879"/>
      </dsp:txXfrm>
    </dsp:sp>
    <dsp:sp modelId="{F0926946-D2A1-6C41-AD13-7C8BEDB9DBB6}">
      <dsp:nvSpPr>
        <dsp:cNvPr id="0" name=""/>
        <dsp:cNvSpPr/>
      </dsp:nvSpPr>
      <dsp:spPr>
        <a:xfrm>
          <a:off x="3956472" y="1825382"/>
          <a:ext cx="2826398" cy="282639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45472B"/>
              </a:solidFill>
            </a:rPr>
            <a:t>World of Work</a:t>
          </a:r>
          <a:endParaRPr lang="en-US" sz="2400" kern="1200" dirty="0">
            <a:solidFill>
              <a:srgbClr val="45472B"/>
            </a:solidFill>
          </a:endParaRPr>
        </a:p>
      </dsp:txBody>
      <dsp:txXfrm>
        <a:off x="4820879" y="2555535"/>
        <a:ext cx="1695839" cy="1554519"/>
      </dsp:txXfrm>
    </dsp:sp>
    <dsp:sp modelId="{D86740AA-936C-904D-ABBE-502C84365315}">
      <dsp:nvSpPr>
        <dsp:cNvPr id="0" name=""/>
        <dsp:cNvSpPr/>
      </dsp:nvSpPr>
      <dsp:spPr>
        <a:xfrm>
          <a:off x="1916755" y="1825382"/>
          <a:ext cx="2826398" cy="282639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2">
                  <a:lumMod val="25000"/>
                </a:schemeClr>
              </a:solidFill>
            </a:rPr>
            <a:t>Career Education</a:t>
          </a:r>
          <a:endParaRPr lang="en-US" sz="24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182907" y="2555535"/>
        <a:ext cx="1695839" cy="15545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565D0-DC33-DA42-B7CF-7C6BBB8E714F}">
      <dsp:nvSpPr>
        <dsp:cNvPr id="0" name=""/>
        <dsp:cNvSpPr/>
      </dsp:nvSpPr>
      <dsp:spPr>
        <a:xfrm>
          <a:off x="5081" y="1214972"/>
          <a:ext cx="1411679" cy="14116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Tools</a:t>
          </a:r>
          <a:endParaRPr lang="en-US" sz="2000" b="1" kern="1200" dirty="0"/>
        </a:p>
      </dsp:txBody>
      <dsp:txXfrm>
        <a:off x="211817" y="1421708"/>
        <a:ext cx="998207" cy="998207"/>
      </dsp:txXfrm>
    </dsp:sp>
    <dsp:sp modelId="{6C5BB4AA-7F53-694E-8169-935C4FB9C7B2}">
      <dsp:nvSpPr>
        <dsp:cNvPr id="0" name=""/>
        <dsp:cNvSpPr/>
      </dsp:nvSpPr>
      <dsp:spPr>
        <a:xfrm>
          <a:off x="1531389" y="1511425"/>
          <a:ext cx="818774" cy="818774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639917" y="1824524"/>
        <a:ext cx="601718" cy="192576"/>
      </dsp:txXfrm>
    </dsp:sp>
    <dsp:sp modelId="{7141B630-C1CE-0B49-B1D3-53B010013E4E}">
      <dsp:nvSpPr>
        <dsp:cNvPr id="0" name=""/>
        <dsp:cNvSpPr/>
      </dsp:nvSpPr>
      <dsp:spPr>
        <a:xfrm>
          <a:off x="2464792" y="1214972"/>
          <a:ext cx="1411679" cy="1411679"/>
        </a:xfrm>
        <a:prstGeom prst="ellipse">
          <a:avLst/>
        </a:prstGeom>
        <a:solidFill>
          <a:schemeClr val="accent3">
            <a:hueOff val="-2796491"/>
            <a:satOff val="-8373"/>
            <a:lumOff val="-1046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Info</a:t>
          </a:r>
          <a:endParaRPr lang="en-US" sz="2000" b="1" kern="1200" dirty="0"/>
        </a:p>
      </dsp:txBody>
      <dsp:txXfrm>
        <a:off x="2671528" y="1421708"/>
        <a:ext cx="998207" cy="998207"/>
      </dsp:txXfrm>
    </dsp:sp>
    <dsp:sp modelId="{06C29F2C-7F9C-D94D-AE6B-56B76CE0A86D}">
      <dsp:nvSpPr>
        <dsp:cNvPr id="0" name=""/>
        <dsp:cNvSpPr/>
      </dsp:nvSpPr>
      <dsp:spPr>
        <a:xfrm>
          <a:off x="3991100" y="1511425"/>
          <a:ext cx="818774" cy="818774"/>
        </a:xfrm>
        <a:prstGeom prst="mathPlus">
          <a:avLst/>
        </a:prstGeom>
        <a:solidFill>
          <a:schemeClr val="accent3">
            <a:hueOff val="-4194736"/>
            <a:satOff val="-12560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099628" y="1824524"/>
        <a:ext cx="601718" cy="192576"/>
      </dsp:txXfrm>
    </dsp:sp>
    <dsp:sp modelId="{DA272D56-805D-CA4C-BAAB-15AA1C202E0E}">
      <dsp:nvSpPr>
        <dsp:cNvPr id="0" name=""/>
        <dsp:cNvSpPr/>
      </dsp:nvSpPr>
      <dsp:spPr>
        <a:xfrm>
          <a:off x="4924503" y="1214972"/>
          <a:ext cx="1411679" cy="1411679"/>
        </a:xfrm>
        <a:prstGeom prst="ellipse">
          <a:avLst/>
        </a:prstGeom>
        <a:solidFill>
          <a:schemeClr val="accent3">
            <a:hueOff val="-5592981"/>
            <a:satOff val="-16746"/>
            <a:lumOff val="-2091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People</a:t>
          </a:r>
          <a:endParaRPr lang="en-US" sz="2000" b="1" kern="1200" dirty="0"/>
        </a:p>
      </dsp:txBody>
      <dsp:txXfrm>
        <a:off x="5131239" y="1421708"/>
        <a:ext cx="998207" cy="998207"/>
      </dsp:txXfrm>
    </dsp:sp>
    <dsp:sp modelId="{27C73E9E-C01F-8441-AE2B-2A1D89A5E0CB}">
      <dsp:nvSpPr>
        <dsp:cNvPr id="0" name=""/>
        <dsp:cNvSpPr/>
      </dsp:nvSpPr>
      <dsp:spPr>
        <a:xfrm>
          <a:off x="6450811" y="1511425"/>
          <a:ext cx="818774" cy="818774"/>
        </a:xfrm>
        <a:prstGeom prst="mathEqual">
          <a:avLst/>
        </a:prstGeom>
        <a:solidFill>
          <a:schemeClr val="accent3">
            <a:hueOff val="-8389471"/>
            <a:satOff val="-25119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6559339" y="1680092"/>
        <a:ext cx="601718" cy="481440"/>
      </dsp:txXfrm>
    </dsp:sp>
    <dsp:sp modelId="{EEE59C8F-6FD0-DA4F-8E4A-C6B030224404}">
      <dsp:nvSpPr>
        <dsp:cNvPr id="0" name=""/>
        <dsp:cNvSpPr/>
      </dsp:nvSpPr>
      <dsp:spPr>
        <a:xfrm>
          <a:off x="7384213" y="1214972"/>
          <a:ext cx="1411679" cy="1411679"/>
        </a:xfrm>
        <a:prstGeom prst="ellipse">
          <a:avLst/>
        </a:prstGeom>
        <a:solidFill>
          <a:schemeClr val="accent3">
            <a:hueOff val="-8389471"/>
            <a:satOff val="-25119"/>
            <a:lumOff val="-3137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1">
                  <a:lumMod val="75000"/>
                </a:schemeClr>
              </a:solidFill>
            </a:rPr>
            <a:t>Choice</a:t>
          </a:r>
          <a:endParaRPr lang="en-US" sz="2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7590949" y="1421708"/>
        <a:ext cx="998207" cy="9982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0D864-FD86-F946-AF38-36655A35EF10}">
      <dsp:nvSpPr>
        <dsp:cNvPr id="0" name=""/>
        <dsp:cNvSpPr/>
      </dsp:nvSpPr>
      <dsp:spPr>
        <a:xfrm>
          <a:off x="2936613" y="58883"/>
          <a:ext cx="2826398" cy="282639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Environmental Sustainability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10 Challenges</a:t>
          </a:r>
          <a:endParaRPr lang="en-US" sz="1900" kern="1200" dirty="0"/>
        </a:p>
      </dsp:txBody>
      <dsp:txXfrm>
        <a:off x="3313466" y="553503"/>
        <a:ext cx="2072692" cy="1271879"/>
      </dsp:txXfrm>
    </dsp:sp>
    <dsp:sp modelId="{F0926946-D2A1-6C41-AD13-7C8BEDB9DBB6}">
      <dsp:nvSpPr>
        <dsp:cNvPr id="0" name=""/>
        <dsp:cNvSpPr/>
      </dsp:nvSpPr>
      <dsp:spPr>
        <a:xfrm>
          <a:off x="3956472" y="1825382"/>
          <a:ext cx="2826398" cy="282639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World of Work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Gurus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Changemakers</a:t>
          </a:r>
          <a:endParaRPr lang="en-US" sz="1900" kern="1200" dirty="0"/>
        </a:p>
      </dsp:txBody>
      <dsp:txXfrm>
        <a:off x="4820879" y="2555535"/>
        <a:ext cx="1695839" cy="1554519"/>
      </dsp:txXfrm>
    </dsp:sp>
    <dsp:sp modelId="{D86740AA-936C-904D-ABBE-502C84365315}">
      <dsp:nvSpPr>
        <dsp:cNvPr id="0" name=""/>
        <dsp:cNvSpPr/>
      </dsp:nvSpPr>
      <dsp:spPr>
        <a:xfrm>
          <a:off x="1916755" y="1825382"/>
          <a:ext cx="2826398" cy="282639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Career Education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Career Coaches</a:t>
          </a:r>
          <a:endParaRPr lang="en-US" sz="1900" kern="1200" dirty="0"/>
        </a:p>
      </dsp:txBody>
      <dsp:txXfrm>
        <a:off x="2182907" y="2555535"/>
        <a:ext cx="1695839" cy="1554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16C02-9DD8-5B44-B097-F246961DEBC9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04676-3837-ED46-9B4B-D87739A1D9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5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4676-3837-ED46-9B4B-D87739A1D99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52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4676-3837-ED46-9B4B-D87739A1D99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42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4676-3837-ED46-9B4B-D87739A1D99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68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4676-3837-ED46-9B4B-D87739A1D99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05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4676-3837-ED46-9B4B-D87739A1D99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1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4676-3837-ED46-9B4B-D87739A1D9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36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4676-3837-ED46-9B4B-D87739A1D99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99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4676-3837-ED46-9B4B-D87739A1D99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06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4676-3837-ED46-9B4B-D87739A1D9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31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4676-3837-ED46-9B4B-D87739A1D9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59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36A6-AD50-AF41-86E9-E1837B16893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4676-3837-ED46-9B4B-D87739A1D99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99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4676-3837-ED46-9B4B-D87739A1D99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5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9614-2CA0-D744-8E84-BBFD05130BAC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B601-3863-3E4A-B4C0-16418730A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9614-2CA0-D744-8E84-BBFD05130BAC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B601-3863-3E4A-B4C0-16418730AA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9614-2CA0-D744-8E84-BBFD05130BAC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B601-3863-3E4A-B4C0-16418730A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9614-2CA0-D744-8E84-BBFD05130BAC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B601-3863-3E4A-B4C0-16418730A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9614-2CA0-D744-8E84-BBFD05130BAC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B601-3863-3E4A-B4C0-16418730A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9614-2CA0-D744-8E84-BBFD05130BAC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B601-3863-3E4A-B4C0-16418730AA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9614-2CA0-D744-8E84-BBFD05130BAC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B601-3863-3E4A-B4C0-16418730A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9614-2CA0-D744-8E84-BBFD05130BAC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B601-3863-3E4A-B4C0-16418730A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9614-2CA0-D744-8E84-BBFD05130BAC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B601-3863-3E4A-B4C0-16418730A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9614-2CA0-D744-8E84-BBFD05130BAC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B601-3863-3E4A-B4C0-16418730A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9614-2CA0-D744-8E84-BBFD05130BAC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B601-3863-3E4A-B4C0-16418730A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9614-2CA0-D744-8E84-BBFD05130BAC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B601-3863-3E4A-B4C0-16418730A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DA29614-2CA0-D744-8E84-BBFD05130BAC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0BCB601-3863-3E4A-B4C0-16418730A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maak@wested.org" TargetMode="External"/><Relationship Id="rId4" Type="http://schemas.openxmlformats.org/officeDocument/2006/relationships/hyperlink" Target="mailto:joanne@green360careers.net" TargetMode="External"/><Relationship Id="rId5" Type="http://schemas.openxmlformats.org/officeDocument/2006/relationships/hyperlink" Target="http://www.green360careers.net" TargetMode="Externa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green360careers.net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green360careers.net/program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green360careers.net/program" TargetMode="Externa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hyperlink" Target="http://www.green360careers.net/cours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jpeg"/><Relationship Id="rId12" Type="http://schemas.openxmlformats.org/officeDocument/2006/relationships/image" Target="../media/image13.jpeg"/><Relationship Id="rId13" Type="http://schemas.openxmlformats.org/officeDocument/2006/relationships/image" Target="../media/image14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152594"/>
            <a:ext cx="6498159" cy="932456"/>
          </a:xfrm>
        </p:spPr>
        <p:txBody>
          <a:bodyPr/>
          <a:lstStyle/>
          <a:p>
            <a:r>
              <a:rPr lang="en-US" dirty="0" smtClean="0"/>
              <a:t>Connecting Career Education </a:t>
            </a:r>
          </a:p>
          <a:p>
            <a:r>
              <a:rPr lang="en-US" dirty="0" smtClean="0"/>
              <a:t>and the Emerging Green Workforce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54312" y="4919821"/>
            <a:ext cx="4058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Laurie </a:t>
            </a:r>
            <a:r>
              <a:rPr lang="en-US" dirty="0" err="1" smtClean="0">
                <a:solidFill>
                  <a:schemeClr val="tx2"/>
                </a:solidFill>
              </a:rPr>
              <a:t>Maak</a:t>
            </a:r>
            <a:r>
              <a:rPr lang="en-US" dirty="0" smtClean="0">
                <a:solidFill>
                  <a:schemeClr val="tx2"/>
                </a:solidFill>
              </a:rPr>
              <a:t>, Co-Director</a:t>
            </a:r>
          </a:p>
          <a:p>
            <a:pPr algn="r"/>
            <a:r>
              <a:rPr lang="en-US" dirty="0" smtClean="0">
                <a:solidFill>
                  <a:schemeClr val="tx2"/>
                </a:solidFill>
              </a:rPr>
              <a:t>Joanne Martens, Co-Director</a:t>
            </a:r>
          </a:p>
          <a:p>
            <a:pPr algn="r"/>
            <a:r>
              <a:rPr lang="en-US" dirty="0" smtClean="0">
                <a:solidFill>
                  <a:schemeClr val="tx2"/>
                </a:solidFill>
              </a:rPr>
              <a:t>Tracy </a:t>
            </a:r>
            <a:r>
              <a:rPr lang="en-US" dirty="0" err="1" smtClean="0">
                <a:solidFill>
                  <a:schemeClr val="tx2"/>
                </a:solidFill>
              </a:rPr>
              <a:t>Ostrom</a:t>
            </a:r>
            <a:r>
              <a:rPr lang="en-US" dirty="0" smtClean="0">
                <a:solidFill>
                  <a:schemeClr val="tx2"/>
                </a:solidFill>
              </a:rPr>
              <a:t>, Skyline High School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774" y="6095761"/>
            <a:ext cx="1355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                                                  </a:t>
            </a:r>
            <a:r>
              <a:rPr lang="en-US" sz="1200" i="1" dirty="0" smtClean="0">
                <a:solidFill>
                  <a:srgbClr val="676A55"/>
                </a:solidFill>
              </a:rPr>
              <a:t>Funded by</a:t>
            </a:r>
          </a:p>
          <a:p>
            <a:r>
              <a:rPr lang="en-US" sz="1400" i="1" dirty="0" smtClean="0"/>
              <a:t>   </a:t>
            </a:r>
            <a:endParaRPr lang="en-US" sz="1400" i="1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0227" y="1956299"/>
            <a:ext cx="4333880" cy="1018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848" y="6140166"/>
            <a:ext cx="350073" cy="37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1" y="165598"/>
            <a:ext cx="2353729" cy="203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2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22567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Green 360 Resources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639" y="16695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300918"/>
              </p:ext>
            </p:extLst>
          </p:nvPr>
        </p:nvGraphicFramePr>
        <p:xfrm>
          <a:off x="549274" y="1396999"/>
          <a:ext cx="8042276" cy="447882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84453"/>
                <a:gridCol w="2504415"/>
                <a:gridCol w="2042839"/>
                <a:gridCol w="2010569"/>
              </a:tblGrid>
              <a:tr h="521198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Catalyst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Course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Community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56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5472B"/>
                          </a:solidFill>
                        </a:rPr>
                        <a:t>Grade Level</a:t>
                      </a:r>
                      <a:endParaRPr lang="en-US" dirty="0">
                        <a:solidFill>
                          <a:srgbClr val="45472B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5472B"/>
                          </a:solidFill>
                        </a:rPr>
                        <a:t>8</a:t>
                      </a:r>
                      <a:r>
                        <a:rPr lang="en-US" baseline="30000" dirty="0" smtClean="0">
                          <a:solidFill>
                            <a:srgbClr val="45472B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45472B"/>
                          </a:solidFill>
                        </a:rPr>
                        <a:t> grade on</a:t>
                      </a:r>
                      <a:endParaRPr lang="en-US" dirty="0">
                        <a:solidFill>
                          <a:srgbClr val="4547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5472B"/>
                          </a:solidFill>
                        </a:rPr>
                        <a:t>10</a:t>
                      </a:r>
                      <a:r>
                        <a:rPr lang="en-US" baseline="30000" dirty="0" smtClean="0">
                          <a:solidFill>
                            <a:srgbClr val="45472B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45472B"/>
                          </a:solidFill>
                        </a:rPr>
                        <a:t>-12</a:t>
                      </a:r>
                      <a:r>
                        <a:rPr lang="en-US" baseline="30000" dirty="0" smtClean="0">
                          <a:solidFill>
                            <a:srgbClr val="45472B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45472B"/>
                          </a:solidFill>
                        </a:rPr>
                        <a:t> grade</a:t>
                      </a:r>
                      <a:endParaRPr lang="en-US" dirty="0">
                        <a:solidFill>
                          <a:srgbClr val="4547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5472B"/>
                          </a:solidFill>
                        </a:rPr>
                        <a:t>-8</a:t>
                      </a:r>
                      <a:r>
                        <a:rPr lang="en-US" baseline="30000" dirty="0" smtClean="0">
                          <a:solidFill>
                            <a:srgbClr val="45472B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45472B"/>
                          </a:solidFill>
                        </a:rPr>
                        <a:t> grade on</a:t>
                      </a:r>
                      <a:endParaRPr lang="en-US" dirty="0">
                        <a:solidFill>
                          <a:srgbClr val="4547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62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5472B"/>
                          </a:solidFill>
                        </a:rPr>
                        <a:t>Class Periods</a:t>
                      </a:r>
                      <a:endParaRPr lang="en-US" dirty="0">
                        <a:solidFill>
                          <a:srgbClr val="45472B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5472B"/>
                          </a:solidFill>
                        </a:rPr>
                        <a:t>-1-3 class periods</a:t>
                      </a:r>
                    </a:p>
                    <a:p>
                      <a:r>
                        <a:rPr lang="en-US" dirty="0" smtClean="0">
                          <a:solidFill>
                            <a:srgbClr val="45472B"/>
                          </a:solidFill>
                        </a:rPr>
                        <a:t>-</a:t>
                      </a:r>
                      <a:r>
                        <a:rPr lang="en-US" baseline="0" dirty="0" smtClean="0">
                          <a:solidFill>
                            <a:srgbClr val="45472B"/>
                          </a:solidFill>
                        </a:rPr>
                        <a:t> Home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45472B"/>
                          </a:solidFill>
                        </a:rPr>
                        <a:t>-Independently</a:t>
                      </a:r>
                      <a:endParaRPr lang="en-US" dirty="0">
                        <a:solidFill>
                          <a:srgbClr val="4547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5472B"/>
                          </a:solidFill>
                        </a:rPr>
                        <a:t>12-15 class periods</a:t>
                      </a:r>
                      <a:endParaRPr lang="en-US" dirty="0">
                        <a:solidFill>
                          <a:srgbClr val="4547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5472B"/>
                          </a:solidFill>
                        </a:rPr>
                        <a:t>Flexible</a:t>
                      </a:r>
                      <a:endParaRPr lang="en-US" dirty="0">
                        <a:solidFill>
                          <a:srgbClr val="4547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62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5472B"/>
                          </a:solidFill>
                        </a:rPr>
                        <a:t>Technology</a:t>
                      </a:r>
                      <a:endParaRPr lang="en-US" dirty="0">
                        <a:solidFill>
                          <a:srgbClr val="45472B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5472B"/>
                          </a:solidFill>
                        </a:rPr>
                        <a:t>-Each user needs computer &amp; internet</a:t>
                      </a:r>
                    </a:p>
                    <a:p>
                      <a:r>
                        <a:rPr lang="en-US" dirty="0" smtClean="0">
                          <a:solidFill>
                            <a:srgbClr val="45472B"/>
                          </a:solidFill>
                        </a:rPr>
                        <a:t>-School or home</a:t>
                      </a:r>
                      <a:endParaRPr lang="en-US" dirty="0">
                        <a:solidFill>
                          <a:srgbClr val="4547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5472B"/>
                          </a:solidFill>
                        </a:rPr>
                        <a:t>-Each user needs computer and internet</a:t>
                      </a:r>
                    </a:p>
                    <a:p>
                      <a:r>
                        <a:rPr lang="en-US" dirty="0" smtClean="0">
                          <a:solidFill>
                            <a:srgbClr val="45472B"/>
                          </a:solidFill>
                        </a:rPr>
                        <a:t>-Teacher</a:t>
                      </a:r>
                      <a:r>
                        <a:rPr lang="en-US" baseline="0" dirty="0" smtClean="0">
                          <a:solidFill>
                            <a:srgbClr val="45472B"/>
                          </a:solidFill>
                        </a:rPr>
                        <a:t> lead: one set-up</a:t>
                      </a:r>
                      <a:endParaRPr lang="en-US" dirty="0">
                        <a:solidFill>
                          <a:srgbClr val="4547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5472B"/>
                          </a:solidFill>
                        </a:rPr>
                        <a:t>-Computer</a:t>
                      </a:r>
                      <a:r>
                        <a:rPr lang="en-US" baseline="0" dirty="0" smtClean="0">
                          <a:solidFill>
                            <a:srgbClr val="45472B"/>
                          </a:solidFill>
                        </a:rPr>
                        <a:t> &amp; internet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45472B"/>
                          </a:solidFill>
                        </a:rPr>
                        <a:t>-School or home</a:t>
                      </a:r>
                      <a:endParaRPr lang="en-US" dirty="0">
                        <a:solidFill>
                          <a:srgbClr val="4547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62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5472B"/>
                          </a:solidFill>
                        </a:rPr>
                        <a:t>Preparation</a:t>
                      </a:r>
                      <a:endParaRPr lang="en-US" dirty="0">
                        <a:solidFill>
                          <a:srgbClr val="45472B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5472B"/>
                          </a:solidFill>
                        </a:rPr>
                        <a:t>30 </a:t>
                      </a:r>
                      <a:r>
                        <a:rPr lang="en-US" dirty="0" err="1" smtClean="0">
                          <a:solidFill>
                            <a:srgbClr val="45472B"/>
                          </a:solidFill>
                        </a:rPr>
                        <a:t>mins</a:t>
                      </a:r>
                      <a:r>
                        <a:rPr lang="en-US" dirty="0" smtClean="0">
                          <a:solidFill>
                            <a:srgbClr val="45472B"/>
                          </a:solidFill>
                        </a:rPr>
                        <a:t> to complete &amp; review lesson plan</a:t>
                      </a:r>
                      <a:endParaRPr lang="en-US" dirty="0">
                        <a:solidFill>
                          <a:srgbClr val="4547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5472B"/>
                          </a:solidFill>
                        </a:rPr>
                        <a:t>4 </a:t>
                      </a:r>
                      <a:r>
                        <a:rPr lang="en-US" dirty="0" err="1" smtClean="0">
                          <a:solidFill>
                            <a:srgbClr val="45472B"/>
                          </a:solidFill>
                        </a:rPr>
                        <a:t>hrs</a:t>
                      </a:r>
                      <a:r>
                        <a:rPr lang="en-US" dirty="0" smtClean="0">
                          <a:solidFill>
                            <a:srgbClr val="45472B"/>
                          </a:solidFill>
                        </a:rPr>
                        <a:t> course review &amp; set-up</a:t>
                      </a:r>
                      <a:endParaRPr lang="en-US" dirty="0">
                        <a:solidFill>
                          <a:srgbClr val="4547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5472B"/>
                          </a:solidFill>
                        </a:rPr>
                        <a:t>15 </a:t>
                      </a:r>
                      <a:r>
                        <a:rPr lang="en-US" dirty="0" err="1" smtClean="0">
                          <a:solidFill>
                            <a:srgbClr val="45472B"/>
                          </a:solidFill>
                        </a:rPr>
                        <a:t>mins</a:t>
                      </a:r>
                      <a:r>
                        <a:rPr lang="en-US" dirty="0" smtClean="0">
                          <a:solidFill>
                            <a:srgbClr val="45472B"/>
                          </a:solidFill>
                        </a:rPr>
                        <a:t> to review resources</a:t>
                      </a:r>
                      <a:endParaRPr lang="en-US" dirty="0">
                        <a:solidFill>
                          <a:srgbClr val="4547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591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63641"/>
          </a:xfrm>
        </p:spPr>
        <p:txBody>
          <a:bodyPr/>
          <a:lstStyle/>
          <a:p>
            <a:pPr algn="l"/>
            <a:r>
              <a:rPr lang="en-US" sz="3900" dirty="0" smtClean="0">
                <a:solidFill>
                  <a:srgbClr val="66A7B9"/>
                </a:solidFill>
              </a:rPr>
              <a:t>Teachers Support</a:t>
            </a:r>
            <a:endParaRPr lang="en-US" sz="3900" dirty="0">
              <a:solidFill>
                <a:srgbClr val="66A7B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53997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800" dirty="0" smtClean="0"/>
              <a:t>Startup strategies</a:t>
            </a:r>
          </a:p>
          <a:p>
            <a:pPr>
              <a:buFont typeface="Wingdings" charset="2"/>
              <a:buChar char="Ø"/>
            </a:pPr>
            <a:r>
              <a:rPr lang="en-US" sz="2800" dirty="0" smtClean="0"/>
              <a:t>Customize course</a:t>
            </a:r>
          </a:p>
          <a:p>
            <a:pPr>
              <a:buFont typeface="Wingdings" charset="2"/>
              <a:buChar char="Ø"/>
            </a:pPr>
            <a:r>
              <a:rPr lang="en-US" sz="2800" dirty="0" smtClean="0"/>
              <a:t>Facilitation Tips</a:t>
            </a:r>
          </a:p>
          <a:p>
            <a:pPr>
              <a:buFont typeface="Wingdings" charset="2"/>
              <a:buChar char="Ø"/>
            </a:pPr>
            <a:r>
              <a:rPr lang="en-US" sz="2800" dirty="0" smtClean="0"/>
              <a:t>Peer-to-peer discussions</a:t>
            </a:r>
          </a:p>
          <a:p>
            <a:pPr>
              <a:buFont typeface="Wingdings" charset="2"/>
              <a:buChar char="Ø"/>
            </a:pPr>
            <a:r>
              <a:rPr lang="en-US" sz="2800" dirty="0" smtClean="0"/>
              <a:t>Resource sharing</a:t>
            </a:r>
          </a:p>
          <a:p>
            <a:pPr marL="349250" lvl="1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9561" y="386539"/>
            <a:ext cx="2038731" cy="684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751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7947" y="3244334"/>
            <a:ext cx="3616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712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66A7B9"/>
                </a:solidFill>
              </a:rPr>
              <a:t>What’s on your mind?</a:t>
            </a:r>
            <a:endParaRPr lang="en-US" sz="4000" dirty="0">
              <a:solidFill>
                <a:srgbClr val="66A7B9"/>
              </a:solidFill>
            </a:endParaRPr>
          </a:p>
        </p:txBody>
      </p:sp>
      <p:pic>
        <p:nvPicPr>
          <p:cNvPr id="9" name="Picture 8" descr="creen shot 2014-03-01 at 4.42.56 P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4" y="1210689"/>
            <a:ext cx="3615869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reen shot 2014-03-01 at 4.41.28 P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423" y="1168144"/>
            <a:ext cx="4483241" cy="2176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reen shot 2014-03-01 at 4.55.43 P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672179"/>
            <a:ext cx="4886325" cy="274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5702300" y="3848100"/>
            <a:ext cx="288925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45472B"/>
              </a:solidFill>
            </a:endParaRPr>
          </a:p>
          <a:p>
            <a:r>
              <a:rPr lang="en-US" sz="2800" dirty="0" smtClean="0">
                <a:solidFill>
                  <a:srgbClr val="45472B"/>
                </a:solidFill>
              </a:rPr>
              <a:t>Thank you for your interest!</a:t>
            </a:r>
          </a:p>
          <a:p>
            <a:endParaRPr lang="en-US" sz="2800" dirty="0">
              <a:solidFill>
                <a:srgbClr val="45472B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497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3215"/>
          </a:xfrm>
        </p:spPr>
        <p:txBody>
          <a:bodyPr/>
          <a:lstStyle/>
          <a:p>
            <a:pPr algn="l"/>
            <a:r>
              <a:rPr lang="en-US" sz="4200" dirty="0" smtClean="0">
                <a:solidFill>
                  <a:srgbClr val="66A7B9"/>
                </a:solidFill>
              </a:rPr>
              <a:t>Contact </a:t>
            </a:r>
            <a:r>
              <a:rPr lang="en-US" sz="4200" dirty="0">
                <a:solidFill>
                  <a:srgbClr val="66A7B9"/>
                </a:solidFill>
              </a:rPr>
              <a:t>I</a:t>
            </a:r>
            <a:r>
              <a:rPr lang="en-US" sz="4200" dirty="0" smtClean="0">
                <a:solidFill>
                  <a:srgbClr val="66A7B9"/>
                </a:solidFill>
              </a:rPr>
              <a:t>nformation</a:t>
            </a:r>
            <a:endParaRPr lang="en-US" sz="4200" dirty="0">
              <a:solidFill>
                <a:srgbClr val="66A7B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 smtClean="0">
                <a:latin typeface="Arial"/>
                <a:cs typeface="Arial"/>
              </a:rPr>
              <a:t>Laurie Maak, </a:t>
            </a:r>
            <a:r>
              <a:rPr lang="en-US" sz="4000" dirty="0" err="1" smtClean="0">
                <a:latin typeface="Arial"/>
                <a:cs typeface="Arial"/>
              </a:rPr>
              <a:t>WestEd</a:t>
            </a:r>
            <a:endParaRPr lang="en-US" sz="4000" dirty="0" smtClean="0">
              <a:latin typeface="Arial"/>
              <a:cs typeface="Arial"/>
            </a:endParaRPr>
          </a:p>
          <a:p>
            <a:pPr lvl="1">
              <a:buFont typeface="Wingdings" charset="2"/>
              <a:buChar char="Ø"/>
            </a:pP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hlinkClick r:id="rId3"/>
              </a:rPr>
              <a:t>lmaak@wested.org</a:t>
            </a:r>
            <a:endParaRPr lang="en-US" sz="4000" dirty="0" smtClean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  <a:p>
            <a:pPr lvl="1">
              <a:buFont typeface="Wingdings" charset="2"/>
              <a:buChar char="Ø"/>
            </a:pPr>
            <a:r>
              <a:rPr lang="en-US" sz="4000" dirty="0" smtClean="0">
                <a:latin typeface="Arial"/>
                <a:cs typeface="Arial"/>
              </a:rPr>
              <a:t>510-520-4658</a:t>
            </a:r>
          </a:p>
          <a:p>
            <a:pPr marL="349250" lvl="1" indent="0">
              <a:buNone/>
            </a:pPr>
            <a:endParaRPr lang="en-US" sz="40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4000" dirty="0" smtClean="0">
                <a:latin typeface="Arial"/>
                <a:cs typeface="Arial"/>
              </a:rPr>
              <a:t>Joanne Martens, The </a:t>
            </a:r>
            <a:r>
              <a:rPr lang="en-US" sz="4000" dirty="0" err="1" smtClean="0">
                <a:latin typeface="Arial"/>
                <a:cs typeface="Arial"/>
              </a:rPr>
              <a:t>Intelleto</a:t>
            </a:r>
            <a:r>
              <a:rPr lang="en-US" sz="4000" dirty="0" smtClean="0">
                <a:latin typeface="Arial"/>
                <a:cs typeface="Arial"/>
              </a:rPr>
              <a:t> Advantage</a:t>
            </a:r>
          </a:p>
          <a:p>
            <a:pPr lvl="1">
              <a:buFont typeface="Wingdings" charset="2"/>
              <a:buChar char="Ø"/>
            </a:pPr>
            <a:r>
              <a:rPr lang="en-US" sz="4000" dirty="0" smtClean="0">
                <a:latin typeface="Arial"/>
                <a:cs typeface="Arial"/>
                <a:hlinkClick r:id="rId4"/>
              </a:rPr>
              <a:t>joanne@green360careers.net</a:t>
            </a:r>
            <a:endParaRPr lang="en-US" sz="4000" dirty="0" smtClean="0">
              <a:latin typeface="Arial"/>
              <a:cs typeface="Arial"/>
            </a:endParaRPr>
          </a:p>
          <a:p>
            <a:pPr lvl="1">
              <a:buFont typeface="Wingdings" charset="2"/>
              <a:buChar char="Ø"/>
            </a:pPr>
            <a:r>
              <a:rPr lang="en-US" sz="4000" dirty="0" smtClean="0">
                <a:latin typeface="Arial"/>
                <a:cs typeface="Arial"/>
              </a:rPr>
              <a:t>408-691-5678</a:t>
            </a:r>
          </a:p>
          <a:p>
            <a:pPr lvl="1">
              <a:buFont typeface="Wingdings" charset="2"/>
              <a:buChar char="Ø"/>
            </a:pPr>
            <a:endParaRPr lang="en-US" sz="4000" dirty="0" smtClean="0"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en-US" sz="4000" dirty="0" smtClean="0">
                <a:latin typeface="Arial"/>
                <a:cs typeface="Arial"/>
                <a:hlinkClick r:id="rId5"/>
              </a:rPr>
              <a:t>green360careers.net</a:t>
            </a:r>
            <a:endParaRPr lang="en-US" sz="4000" dirty="0" smtClean="0">
              <a:latin typeface="Arial"/>
              <a:cs typeface="Arial"/>
            </a:endParaRP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42956" y="288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3132" y="364103"/>
            <a:ext cx="2403518" cy="919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19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2-04 at 11.18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286"/>
            <a:ext cx="9144000" cy="5524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7230" y="5847287"/>
            <a:ext cx="56467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/>
                </a:solidFill>
              </a:rPr>
              <a:t>Exploring pathways to green careers</a:t>
            </a:r>
          </a:p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Green360careers.net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6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217194" cy="68729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A 360 degree view of …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676990"/>
              </p:ext>
            </p:extLst>
          </p:nvPr>
        </p:nvGraphicFramePr>
        <p:xfrm>
          <a:off x="170714" y="948212"/>
          <a:ext cx="8699626" cy="4710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4553608" y="2476818"/>
            <a:ext cx="2292292" cy="11960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8490" y="5885215"/>
            <a:ext cx="79215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45472B"/>
                </a:solidFill>
              </a:rPr>
              <a:t>Green 360 makes Career Partnership Academy connections</a:t>
            </a:r>
          </a:p>
          <a:p>
            <a:pPr algn="ctr"/>
            <a:endParaRPr lang="en-US" i="1" dirty="0">
              <a:solidFill>
                <a:srgbClr val="676A55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5900" y="2172881"/>
            <a:ext cx="1902171" cy="467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48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8898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Green 360 TIPs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07749981"/>
              </p:ext>
            </p:extLst>
          </p:nvPr>
        </p:nvGraphicFramePr>
        <p:xfrm>
          <a:off x="213142" y="1216634"/>
          <a:ext cx="8800975" cy="384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1807" y="4928702"/>
            <a:ext cx="855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Students make informed choices and create pathways to green careers.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5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62717"/>
          </a:xfrm>
        </p:spPr>
        <p:txBody>
          <a:bodyPr/>
          <a:lstStyle/>
          <a:p>
            <a:r>
              <a:rPr lang="en-US" sz="4000" dirty="0" smtClean="0">
                <a:solidFill>
                  <a:srgbClr val="66A7B9"/>
                </a:solidFill>
              </a:rPr>
              <a:t>Step into Your </a:t>
            </a:r>
            <a:r>
              <a:rPr lang="en-US" sz="4000" dirty="0" smtClean="0">
                <a:solidFill>
                  <a:srgbClr val="66A7B9"/>
                </a:solidFill>
              </a:rPr>
              <a:t>Future</a:t>
            </a:r>
            <a:endParaRPr lang="en-US" sz="4000" dirty="0">
              <a:solidFill>
                <a:srgbClr val="66A7B9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67" y="1134267"/>
            <a:ext cx="7925483" cy="46963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66067" y="5830614"/>
            <a:ext cx="7925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rgbClr val="0000FF"/>
                </a:solidFill>
                <a:hlinkClick r:id="rId4"/>
              </a:rPr>
              <a:t>http://www.green360careers.net/program</a:t>
            </a:r>
            <a:endParaRPr lang="en-US" i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58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9672"/>
            <a:ext cx="8042276" cy="944403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66A7B9"/>
                </a:solidFill>
                <a:latin typeface="News Gothic MT"/>
                <a:cs typeface="News Gothic MT"/>
              </a:rPr>
              <a:t>Career Catalyst</a:t>
            </a:r>
            <a:endParaRPr lang="en-US" sz="4000" dirty="0">
              <a:latin typeface="News Gothic MT"/>
              <a:cs typeface="News Gothic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2086928"/>
            <a:ext cx="4201796" cy="3117071"/>
          </a:xfrm>
        </p:spPr>
        <p:txBody>
          <a:bodyPr>
            <a:normAutofit/>
          </a:bodyPr>
          <a:lstStyle/>
          <a:p>
            <a:pPr>
              <a:spcBef>
                <a:spcPts val="2800"/>
              </a:spcBef>
              <a:buFont typeface="Wingdings" charset="2"/>
              <a:buChar char="Ø"/>
            </a:pPr>
            <a:r>
              <a:rPr lang="en-US" sz="2800" dirty="0" smtClean="0"/>
              <a:t>Discover Interests</a:t>
            </a:r>
          </a:p>
          <a:p>
            <a:pPr>
              <a:spcBef>
                <a:spcPts val="2800"/>
              </a:spcBef>
              <a:buFont typeface="Wingdings" charset="2"/>
              <a:buChar char="Ø"/>
            </a:pPr>
            <a:r>
              <a:rPr lang="en-US" sz="2800" dirty="0" smtClean="0"/>
              <a:t>Explore Jobs</a:t>
            </a:r>
          </a:p>
          <a:p>
            <a:pPr>
              <a:spcBef>
                <a:spcPts val="2800"/>
              </a:spcBef>
              <a:buFont typeface="Wingdings" charset="2"/>
              <a:buChar char="Ø"/>
            </a:pPr>
            <a:r>
              <a:rPr lang="en-US" sz="2800" dirty="0" smtClean="0"/>
              <a:t>Private Locker</a:t>
            </a:r>
          </a:p>
          <a:p>
            <a:pPr>
              <a:spcBef>
                <a:spcPts val="2800"/>
              </a:spcBef>
              <a:buFont typeface="Wingdings" charset="2"/>
              <a:buChar char="Ø"/>
            </a:pPr>
            <a:r>
              <a:rPr lang="en-US" sz="2800" dirty="0" smtClean="0"/>
              <a:t>Lesson Plans </a:t>
            </a:r>
          </a:p>
          <a:p>
            <a:pPr>
              <a:buFont typeface="Wingdings" charset="2"/>
              <a:buChar char="Ø"/>
            </a:pP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590" y="5505943"/>
            <a:ext cx="7819337" cy="9108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i="1" dirty="0"/>
              <a:t>“I learned that my career can be a green career. I learned that I can follow my dreams and still make a </a:t>
            </a:r>
            <a:r>
              <a:rPr lang="en-US" sz="1800" i="1" dirty="0" smtClean="0"/>
              <a:t>difference.”</a:t>
            </a:r>
            <a:r>
              <a:rPr lang="en-US" sz="1600" i="1" dirty="0" smtClean="0"/>
              <a:t> </a:t>
            </a:r>
            <a:r>
              <a:rPr lang="en-US" sz="1200" i="1" dirty="0" smtClean="0"/>
              <a:t>High </a:t>
            </a:r>
            <a:r>
              <a:rPr lang="en-US" sz="1200" i="1" dirty="0"/>
              <a:t>school student</a:t>
            </a:r>
          </a:p>
          <a:p>
            <a:pPr marL="0" indent="0" algn="ctr">
              <a:buNone/>
            </a:pPr>
            <a:endParaRPr lang="en-US" sz="1200" i="1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3567" y="586475"/>
            <a:ext cx="2207984" cy="5809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952336" y="6298032"/>
            <a:ext cx="4201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Green360careers.net/catalyst</a:t>
            </a:r>
            <a:endParaRPr lang="en-US" sz="1600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275" y="1293617"/>
            <a:ext cx="598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Jump start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career exploration!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8" descr="creen shot 2014-03-01 at 4.24.56 P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315" y="2176680"/>
            <a:ext cx="2534774" cy="2663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65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l"/>
            <a:r>
              <a:rPr lang="en-US" sz="3900" dirty="0" smtClean="0">
                <a:solidFill>
                  <a:srgbClr val="66A7B9"/>
                </a:solidFill>
              </a:rPr>
              <a:t>Online Course</a:t>
            </a:r>
            <a:endParaRPr lang="en-US" sz="3900" dirty="0">
              <a:solidFill>
                <a:srgbClr val="66A7B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40586"/>
            <a:ext cx="6352495" cy="314371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rgbClr val="72A376">
                  <a:lumMod val="60000"/>
                  <a:lumOff val="40000"/>
                </a:srgbClr>
              </a:buClr>
              <a:buFont typeface="Wingdings" charset="2"/>
              <a:buChar char="Ø"/>
            </a:pPr>
            <a:r>
              <a:rPr lang="en-US" sz="2800" dirty="0" smtClean="0">
                <a:cs typeface="Arial"/>
              </a:rPr>
              <a:t>Career 101</a:t>
            </a:r>
            <a:endParaRPr lang="en-US" sz="2800" dirty="0">
              <a:cs typeface="Arial"/>
            </a:endParaRPr>
          </a:p>
          <a:p>
            <a:pPr lvl="0">
              <a:spcAft>
                <a:spcPts val="600"/>
              </a:spcAft>
              <a:buClr>
                <a:srgbClr val="72A376">
                  <a:lumMod val="60000"/>
                  <a:lumOff val="40000"/>
                </a:srgbClr>
              </a:buClr>
              <a:buFont typeface="Wingdings" charset="2"/>
              <a:buChar char="Ø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/>
              </a:rPr>
              <a:t>Environmental Sustainability</a:t>
            </a:r>
          </a:p>
          <a:p>
            <a:pPr lvl="0">
              <a:spcAft>
                <a:spcPts val="600"/>
              </a:spcAft>
              <a:buClr>
                <a:srgbClr val="72A376">
                  <a:lumMod val="60000"/>
                  <a:lumOff val="40000"/>
                </a:srgbClr>
              </a:buClr>
              <a:buFont typeface="Wingdings" charset="2"/>
              <a:buChar char="Ø"/>
            </a:pPr>
            <a:r>
              <a:rPr lang="en-US" sz="2800" dirty="0" smtClean="0">
                <a:cs typeface="Arial"/>
              </a:rPr>
              <a:t>Career Strategies</a:t>
            </a:r>
          </a:p>
          <a:p>
            <a:pPr>
              <a:spcAft>
                <a:spcPts val="600"/>
              </a:spcAft>
              <a:buClr>
                <a:srgbClr val="72A376">
                  <a:lumMod val="60000"/>
                  <a:lumOff val="40000"/>
                </a:srgbClr>
              </a:buClr>
              <a:buFont typeface="Wingdings" charset="2"/>
              <a:buChar char="Ø"/>
            </a:pPr>
            <a:r>
              <a:rPr lang="en-US" sz="2800" dirty="0" smtClean="0">
                <a:cs typeface="Arial"/>
              </a:rPr>
              <a:t>Final Project</a:t>
            </a:r>
          </a:p>
          <a:p>
            <a:pPr marL="0" indent="0" algn="r">
              <a:buNone/>
            </a:pPr>
            <a:r>
              <a:rPr lang="en-US" i="1" dirty="0" smtClean="0">
                <a:solidFill>
                  <a:srgbClr val="9D3232"/>
                </a:solidFill>
                <a:cs typeface="Arial"/>
              </a:rPr>
              <a:t>		</a:t>
            </a:r>
            <a:endParaRPr lang="en-US" sz="2000" i="1" dirty="0">
              <a:solidFill>
                <a:srgbClr val="9D3232"/>
              </a:solidFill>
              <a:cs typeface="Arial"/>
            </a:endParaRPr>
          </a:p>
          <a:p>
            <a:pPr marL="457200" indent="-457200" algn="r">
              <a:spcAft>
                <a:spcPts val="600"/>
              </a:spcAft>
              <a:buFont typeface="+mj-lt"/>
              <a:buAutoNum type="arabicPeriod"/>
            </a:pPr>
            <a:endParaRPr lang="en-US" sz="2500" u="sng" dirty="0" smtClean="0"/>
          </a:p>
          <a:p>
            <a:pPr marL="857250" lvl="1" indent="-457200">
              <a:spcAft>
                <a:spcPts val="600"/>
              </a:spcAft>
              <a:buAutoNum type="alphaLcPeriod"/>
            </a:pPr>
            <a:endParaRPr lang="en-US" sz="1200" dirty="0" smtClean="0"/>
          </a:p>
          <a:p>
            <a:pPr marL="857250" lvl="1" indent="-457200">
              <a:spcAft>
                <a:spcPts val="600"/>
              </a:spcAft>
              <a:buFont typeface="+mj-lt"/>
              <a:buAutoNum type="alphaLcPeriod"/>
            </a:pPr>
            <a:endParaRPr lang="en-US" sz="1200" dirty="0" smtClean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9694" y="701928"/>
            <a:ext cx="1980244" cy="684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venture_Starts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694" y="2041458"/>
            <a:ext cx="1980244" cy="28428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57200" y="5106280"/>
            <a:ext cx="79352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“This course was the first step for me to look into my future career possibilities. It sparked my interest in a green career for the first </a:t>
            </a:r>
            <a:r>
              <a:rPr lang="en-US" i="1" dirty="0" smtClean="0"/>
              <a:t>time.”</a:t>
            </a:r>
          </a:p>
          <a:p>
            <a:pPr algn="r"/>
            <a:r>
              <a:rPr lang="en-US" sz="1400" i="1" dirty="0" smtClean="0"/>
              <a:t>High </a:t>
            </a:r>
            <a:r>
              <a:rPr lang="en-US" sz="1400" i="1" dirty="0"/>
              <a:t>School Student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57700" y="6083173"/>
            <a:ext cx="4465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9D3232"/>
                </a:solidFill>
                <a:cs typeface="Arial"/>
                <a:hlinkClick r:id="rId5"/>
              </a:rPr>
              <a:t>Green360careers.net/course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217194" cy="68729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                     Community…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618286"/>
              </p:ext>
            </p:extLst>
          </p:nvPr>
        </p:nvGraphicFramePr>
        <p:xfrm>
          <a:off x="170714" y="948212"/>
          <a:ext cx="8699626" cy="4710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Arrow Connector 8"/>
          <p:cNvCxnSpPr>
            <a:stCxn id="14" idx="2"/>
          </p:cNvCxnSpPr>
          <p:nvPr/>
        </p:nvCxnSpPr>
        <p:spPr>
          <a:xfrm>
            <a:off x="2167545" y="794867"/>
            <a:ext cx="2386063" cy="28779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nayelli_gonzalez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196" y="5021309"/>
            <a:ext cx="1050097" cy="1055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513" y="3164280"/>
            <a:ext cx="930932" cy="1017094"/>
          </a:xfrm>
          <a:prstGeom prst="rect">
            <a:avLst/>
          </a:prstGeom>
        </p:spPr>
      </p:pic>
      <p:pic>
        <p:nvPicPr>
          <p:cNvPr id="8" name="Picture 7" descr="Saul Estrada Profile Pic.png"/>
          <p:cNvPicPr>
            <a:picLocks noChangeAspect="1"/>
          </p:cNvPicPr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277" y="1466005"/>
            <a:ext cx="996002" cy="922145"/>
          </a:xfrm>
          <a:prstGeom prst="rect">
            <a:avLst/>
          </a:prstGeom>
        </p:spPr>
      </p:pic>
      <p:pic>
        <p:nvPicPr>
          <p:cNvPr id="10" name="Content Placeholder 9" descr="profile_bennett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67633" y="1232900"/>
            <a:ext cx="1020178" cy="1065496"/>
          </a:xfrm>
          <a:prstGeom prst="rect">
            <a:avLst/>
          </a:prstGeom>
        </p:spPr>
      </p:pic>
      <p:pic>
        <p:nvPicPr>
          <p:cNvPr id="12" name="Picture 11" descr="christi_nelson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374" y="5021309"/>
            <a:ext cx="1022905" cy="1055737"/>
          </a:xfrm>
          <a:prstGeom prst="rect">
            <a:avLst/>
          </a:prstGeom>
        </p:spPr>
      </p:pic>
      <p:pic>
        <p:nvPicPr>
          <p:cNvPr id="13" name="Picture 12" descr="ChristinaChan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940" y="3130480"/>
            <a:ext cx="982529" cy="105089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778" y="169844"/>
            <a:ext cx="2569533" cy="625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61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9275" y="532832"/>
            <a:ext cx="8042276" cy="959099"/>
          </a:xfrm>
        </p:spPr>
        <p:txBody>
          <a:bodyPr/>
          <a:lstStyle/>
          <a:p>
            <a:pPr algn="l"/>
            <a:r>
              <a:rPr lang="en-US" sz="4400" dirty="0" smtClean="0">
                <a:solidFill>
                  <a:srgbClr val="66A7B9"/>
                </a:solidFill>
              </a:rPr>
              <a:t>Use Cases</a:t>
            </a:r>
            <a:endParaRPr lang="en-US" sz="4400" dirty="0">
              <a:solidFill>
                <a:srgbClr val="66A7B9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599793"/>
              </p:ext>
            </p:extLst>
          </p:nvPr>
        </p:nvGraphicFramePr>
        <p:xfrm>
          <a:off x="549274" y="1749467"/>
          <a:ext cx="8042278" cy="361970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23519"/>
                <a:gridCol w="2794973"/>
                <a:gridCol w="2723786"/>
              </a:tblGrid>
              <a:tr h="785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Catalyst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Course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Community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45472B"/>
                          </a:solidFill>
                        </a:rPr>
                        <a:t>-Career exploration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45472B"/>
                          </a:solidFill>
                        </a:rPr>
                        <a:t>-</a:t>
                      </a:r>
                      <a:r>
                        <a:rPr lang="en-US" baseline="0" dirty="0" smtClean="0">
                          <a:solidFill>
                            <a:srgbClr val="45472B"/>
                          </a:solidFill>
                        </a:rPr>
                        <a:t>Career </a:t>
                      </a:r>
                      <a:r>
                        <a:rPr lang="en-US" baseline="0" dirty="0" smtClean="0">
                          <a:solidFill>
                            <a:srgbClr val="45472B"/>
                          </a:solidFill>
                        </a:rPr>
                        <a:t>days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45472B"/>
                          </a:solidFill>
                        </a:rPr>
                        <a:t>-Internship</a:t>
                      </a:r>
                      <a:r>
                        <a:rPr lang="en-US" baseline="0" dirty="0" smtClean="0">
                          <a:solidFill>
                            <a:srgbClr val="45472B"/>
                          </a:solidFill>
                        </a:rPr>
                        <a:t> search</a:t>
                      </a:r>
                      <a:endParaRPr lang="en-US" baseline="0" dirty="0" smtClean="0">
                        <a:solidFill>
                          <a:srgbClr val="45472B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45472B"/>
                          </a:solidFill>
                        </a:rPr>
                        <a:t>-CPA recruitment</a:t>
                      </a:r>
                      <a:endParaRPr lang="en-US" dirty="0">
                        <a:solidFill>
                          <a:srgbClr val="45472B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5472B"/>
                          </a:solidFill>
                        </a:rPr>
                        <a:t>-Post AP</a:t>
                      </a:r>
                      <a:r>
                        <a:rPr lang="en-US" baseline="0" dirty="0" smtClean="0">
                          <a:solidFill>
                            <a:srgbClr val="45472B"/>
                          </a:solidFill>
                        </a:rPr>
                        <a:t> testing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45472B"/>
                          </a:solidFill>
                        </a:rPr>
                        <a:t>-Career Readiness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45472B"/>
                          </a:solidFill>
                        </a:rPr>
                        <a:t>-Cross-Curricular Projects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45472B"/>
                          </a:solidFill>
                        </a:rPr>
                        <a:t>-Interview Skills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45472B"/>
                          </a:solidFill>
                        </a:rPr>
                        <a:t>-Mentor Development            (juniors)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45472B"/>
                          </a:solidFill>
                        </a:rPr>
                        <a:t>-Senior internships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45472B"/>
                          </a:solidFill>
                        </a:rPr>
                        <a:t>-College applications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5472B"/>
                          </a:solidFill>
                        </a:rPr>
                        <a:t>-Augments career conversations</a:t>
                      </a:r>
                    </a:p>
                    <a:p>
                      <a:r>
                        <a:rPr lang="en-US" dirty="0" smtClean="0">
                          <a:solidFill>
                            <a:srgbClr val="45472B"/>
                          </a:solidFill>
                        </a:rPr>
                        <a:t>-Showcase student</a:t>
                      </a:r>
                      <a:r>
                        <a:rPr lang="en-US" baseline="0" dirty="0" smtClean="0">
                          <a:solidFill>
                            <a:srgbClr val="45472B"/>
                          </a:solidFill>
                        </a:rPr>
                        <a:t> or group </a:t>
                      </a:r>
                      <a:r>
                        <a:rPr lang="en-US" baseline="0" dirty="0" smtClean="0">
                          <a:solidFill>
                            <a:srgbClr val="45472B"/>
                          </a:solidFill>
                        </a:rPr>
                        <a:t>projects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45472B"/>
                          </a:solidFill>
                        </a:rPr>
                        <a:t>-Partnerships with organizations</a:t>
                      </a:r>
                      <a:endParaRPr lang="en-US" dirty="0">
                        <a:solidFill>
                          <a:srgbClr val="4547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0C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14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1376</TotalTime>
  <Words>419</Words>
  <Application>Microsoft Macintosh PowerPoint</Application>
  <PresentationFormat>On-screen Show (4:3)</PresentationFormat>
  <Paragraphs>127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Breeze</vt:lpstr>
      <vt:lpstr> </vt:lpstr>
      <vt:lpstr>PowerPoint Presentation</vt:lpstr>
      <vt:lpstr>A 360 degree view of …</vt:lpstr>
      <vt:lpstr>Green 360 TIPs</vt:lpstr>
      <vt:lpstr>Step into Your Future</vt:lpstr>
      <vt:lpstr>Career Catalyst</vt:lpstr>
      <vt:lpstr>Online Course</vt:lpstr>
      <vt:lpstr>                     Community…</vt:lpstr>
      <vt:lpstr>Use Cases</vt:lpstr>
      <vt:lpstr>Green 360 Resources</vt:lpstr>
      <vt:lpstr>Teachers Support</vt:lpstr>
      <vt:lpstr>What’s on your mind?</vt:lpstr>
      <vt:lpstr>Contact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Martens</dc:creator>
  <cp:lastModifiedBy>Joanne Martens</cp:lastModifiedBy>
  <cp:revision>99</cp:revision>
  <dcterms:created xsi:type="dcterms:W3CDTF">2013-06-10T18:03:24Z</dcterms:created>
  <dcterms:modified xsi:type="dcterms:W3CDTF">2014-03-04T05:04:37Z</dcterms:modified>
</cp:coreProperties>
</file>